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1"/>
    <p:sldMasterId id="2147483672" r:id="rId2"/>
    <p:sldMasterId id="2147483673" r:id="rId3"/>
    <p:sldMasterId id="2147483689" r:id="rId4"/>
    <p:sldMasterId id="2147483703" r:id="rId5"/>
  </p:sldMasterIdLst>
  <p:notesMasterIdLst>
    <p:notesMasterId r:id="rId103"/>
  </p:notesMasterIdLst>
  <p:sldIdLst>
    <p:sldId id="256" r:id="rId6"/>
    <p:sldId id="257" r:id="rId7"/>
    <p:sldId id="258" r:id="rId8"/>
    <p:sldId id="347" r:id="rId9"/>
    <p:sldId id="348" r:id="rId10"/>
    <p:sldId id="259" r:id="rId11"/>
    <p:sldId id="552" r:id="rId12"/>
    <p:sldId id="553" r:id="rId13"/>
    <p:sldId id="554" r:id="rId14"/>
    <p:sldId id="555" r:id="rId15"/>
    <p:sldId id="556" r:id="rId16"/>
    <p:sldId id="260" r:id="rId17"/>
    <p:sldId id="540" r:id="rId18"/>
    <p:sldId id="541" r:id="rId19"/>
    <p:sldId id="542" r:id="rId20"/>
    <p:sldId id="543" r:id="rId21"/>
    <p:sldId id="544" r:id="rId22"/>
    <p:sldId id="545" r:id="rId23"/>
    <p:sldId id="546" r:id="rId24"/>
    <p:sldId id="547" r:id="rId25"/>
    <p:sldId id="548" r:id="rId26"/>
    <p:sldId id="549" r:id="rId27"/>
    <p:sldId id="550" r:id="rId28"/>
    <p:sldId id="261" r:id="rId29"/>
    <p:sldId id="515" r:id="rId30"/>
    <p:sldId id="516" r:id="rId31"/>
    <p:sldId id="520" r:id="rId32"/>
    <p:sldId id="519" r:id="rId33"/>
    <p:sldId id="262" r:id="rId34"/>
    <p:sldId id="327" r:id="rId35"/>
    <p:sldId id="328" r:id="rId36"/>
    <p:sldId id="329" r:id="rId37"/>
    <p:sldId id="330" r:id="rId38"/>
    <p:sldId id="331" r:id="rId39"/>
    <p:sldId id="332" r:id="rId40"/>
    <p:sldId id="333" r:id="rId41"/>
    <p:sldId id="334" r:id="rId42"/>
    <p:sldId id="265" r:id="rId43"/>
    <p:sldId id="266" r:id="rId44"/>
    <p:sldId id="267" r:id="rId45"/>
    <p:sldId id="268" r:id="rId46"/>
    <p:sldId id="269" r:id="rId47"/>
    <p:sldId id="270" r:id="rId48"/>
    <p:sldId id="271" r:id="rId49"/>
    <p:sldId id="272" r:id="rId50"/>
    <p:sldId id="273" r:id="rId51"/>
    <p:sldId id="274" r:id="rId52"/>
    <p:sldId id="275" r:id="rId53"/>
    <p:sldId id="276" r:id="rId54"/>
    <p:sldId id="277" r:id="rId55"/>
    <p:sldId id="278" r:id="rId56"/>
    <p:sldId id="279" r:id="rId57"/>
    <p:sldId id="280" r:id="rId58"/>
    <p:sldId id="281" r:id="rId59"/>
    <p:sldId id="282" r:id="rId60"/>
    <p:sldId id="283" r:id="rId61"/>
    <p:sldId id="284" r:id="rId62"/>
    <p:sldId id="285" r:id="rId63"/>
    <p:sldId id="263" r:id="rId64"/>
    <p:sldId id="521" r:id="rId65"/>
    <p:sldId id="522" r:id="rId66"/>
    <p:sldId id="523" r:id="rId67"/>
    <p:sldId id="524" r:id="rId68"/>
    <p:sldId id="525" r:id="rId69"/>
    <p:sldId id="526" r:id="rId70"/>
    <p:sldId id="527" r:id="rId71"/>
    <p:sldId id="528" r:id="rId72"/>
    <p:sldId id="529" r:id="rId73"/>
    <p:sldId id="530" r:id="rId74"/>
    <p:sldId id="531" r:id="rId75"/>
    <p:sldId id="532" r:id="rId76"/>
    <p:sldId id="533" r:id="rId77"/>
    <p:sldId id="534" r:id="rId78"/>
    <p:sldId id="535" r:id="rId79"/>
    <p:sldId id="536" r:id="rId80"/>
    <p:sldId id="537" r:id="rId81"/>
    <p:sldId id="264" r:id="rId82"/>
    <p:sldId id="318" r:id="rId83"/>
    <p:sldId id="320" r:id="rId84"/>
    <p:sldId id="319" r:id="rId85"/>
    <p:sldId id="311" r:id="rId86"/>
    <p:sldId id="557" r:id="rId87"/>
    <p:sldId id="316" r:id="rId88"/>
    <p:sldId id="317" r:id="rId89"/>
    <p:sldId id="312" r:id="rId90"/>
    <p:sldId id="310" r:id="rId91"/>
    <p:sldId id="322" r:id="rId92"/>
    <p:sldId id="315" r:id="rId93"/>
    <p:sldId id="309" r:id="rId94"/>
    <p:sldId id="324" r:id="rId95"/>
    <p:sldId id="326" r:id="rId96"/>
    <p:sldId id="323" r:id="rId97"/>
    <p:sldId id="307" r:id="rId98"/>
    <p:sldId id="325" r:id="rId99"/>
    <p:sldId id="321" r:id="rId100"/>
    <p:sldId id="551" r:id="rId101"/>
    <p:sldId id="306" r:id="rId10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48"/>
    <p:restoredTop sz="94608"/>
  </p:normalViewPr>
  <p:slideViewPr>
    <p:cSldViewPr snapToGrid="0">
      <p:cViewPr varScale="1">
        <p:scale>
          <a:sx n="65" d="100"/>
          <a:sy n="65" d="100"/>
        </p:scale>
        <p:origin x="200" y="12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oleObject" Target="file:////Users\connorschreck\Downloads\Beta%20and%20Annualized%20Returns.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connorschreck\Downloads\Beta%20and%20Annualized%20Returns.V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Annualized</a:t>
            </a:r>
            <a:r>
              <a:rPr lang="en-US" baseline="0" dirty="0"/>
              <a:t> Return and Beta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Sheet1!$P$2:$P$29</c:f>
              <c:numCache>
                <c:formatCode>General</c:formatCode>
                <c:ptCount val="28"/>
                <c:pt idx="0">
                  <c:v>1.3325960089354101</c:v>
                </c:pt>
                <c:pt idx="1">
                  <c:v>0.47360912167231928</c:v>
                </c:pt>
                <c:pt idx="2">
                  <c:v>1.3275023585898453</c:v>
                </c:pt>
                <c:pt idx="3">
                  <c:v>1.0689293274445681</c:v>
                </c:pt>
                <c:pt idx="4">
                  <c:v>0.30432931740852159</c:v>
                </c:pt>
                <c:pt idx="5">
                  <c:v>0.43854621920485498</c:v>
                </c:pt>
                <c:pt idx="6">
                  <c:v>0.85445449449598954</c:v>
                </c:pt>
                <c:pt idx="7">
                  <c:v>0.72151802100577844</c:v>
                </c:pt>
                <c:pt idx="8">
                  <c:v>1.3615442954707226</c:v>
                </c:pt>
                <c:pt idx="9">
                  <c:v>1.3270010319053529</c:v>
                </c:pt>
                <c:pt idx="10">
                  <c:v>1.5580029979716248</c:v>
                </c:pt>
                <c:pt idx="11">
                  <c:v>1.0792331604295333</c:v>
                </c:pt>
                <c:pt idx="12">
                  <c:v>0.93280438770246599</c:v>
                </c:pt>
                <c:pt idx="13">
                  <c:v>1.0285565953354263</c:v>
                </c:pt>
                <c:pt idx="14">
                  <c:v>0.68015690478812174</c:v>
                </c:pt>
                <c:pt idx="15">
                  <c:v>1.044601665270261</c:v>
                </c:pt>
                <c:pt idx="16">
                  <c:v>0.70162738537443614</c:v>
                </c:pt>
                <c:pt idx="17">
                  <c:v>2.1481306198590531</c:v>
                </c:pt>
                <c:pt idx="18">
                  <c:v>1.4765688041146841</c:v>
                </c:pt>
                <c:pt idx="19">
                  <c:v>1.0569117562772261</c:v>
                </c:pt>
                <c:pt idx="20">
                  <c:v>1.2627287154359865</c:v>
                </c:pt>
                <c:pt idx="21">
                  <c:v>1.0879295612226187</c:v>
                </c:pt>
                <c:pt idx="22">
                  <c:v>1.110404835566988</c:v>
                </c:pt>
                <c:pt idx="23">
                  <c:v>1.7459203589765422</c:v>
                </c:pt>
                <c:pt idx="24">
                  <c:v>0.40970851943818121</c:v>
                </c:pt>
                <c:pt idx="25">
                  <c:v>0.56508911272073659</c:v>
                </c:pt>
                <c:pt idx="26">
                  <c:v>0.59442029107864436</c:v>
                </c:pt>
                <c:pt idx="27">
                  <c:v>0.23901748531395822</c:v>
                </c:pt>
              </c:numCache>
            </c:numRef>
          </c:xVal>
          <c:yVal>
            <c:numRef>
              <c:f>Sheet1!$O$2:$O$29</c:f>
              <c:numCache>
                <c:formatCode>0.00%</c:formatCode>
                <c:ptCount val="28"/>
                <c:pt idx="0">
                  <c:v>0.13458774336861357</c:v>
                </c:pt>
                <c:pt idx="1">
                  <c:v>0.17882331934648676</c:v>
                </c:pt>
                <c:pt idx="2">
                  <c:v>4.9788135593220373E-2</c:v>
                </c:pt>
                <c:pt idx="3">
                  <c:v>6.1983104567414404E-2</c:v>
                </c:pt>
                <c:pt idx="4">
                  <c:v>-2.8270562565221424E-2</c:v>
                </c:pt>
                <c:pt idx="5">
                  <c:v>4.6635632670334326E-2</c:v>
                </c:pt>
                <c:pt idx="6">
                  <c:v>0.15399774774774766</c:v>
                </c:pt>
                <c:pt idx="7">
                  <c:v>-4.8234201795129827E-3</c:v>
                </c:pt>
                <c:pt idx="8">
                  <c:v>9.3517935808684616E-2</c:v>
                </c:pt>
                <c:pt idx="9">
                  <c:v>0.13163064833005889</c:v>
                </c:pt>
                <c:pt idx="10">
                  <c:v>-6.0105836821736092E-2</c:v>
                </c:pt>
                <c:pt idx="11">
                  <c:v>7.3429708738785182E-2</c:v>
                </c:pt>
                <c:pt idx="12">
                  <c:v>-0.11447881828316619</c:v>
                </c:pt>
                <c:pt idx="13">
                  <c:v>2.4541849748151323E-2</c:v>
                </c:pt>
                <c:pt idx="14">
                  <c:v>0.11274767666140617</c:v>
                </c:pt>
                <c:pt idx="15">
                  <c:v>5.333550807372367E-2</c:v>
                </c:pt>
                <c:pt idx="16">
                  <c:v>0.14739364889155193</c:v>
                </c:pt>
                <c:pt idx="17">
                  <c:v>9.7199494024113875E-3</c:v>
                </c:pt>
                <c:pt idx="18">
                  <c:v>8.7178509640790658E-3</c:v>
                </c:pt>
                <c:pt idx="19">
                  <c:v>0.22748091603053444</c:v>
                </c:pt>
                <c:pt idx="20">
                  <c:v>0.13865111466465985</c:v>
                </c:pt>
                <c:pt idx="21">
                  <c:v>5.1574240119855785E-2</c:v>
                </c:pt>
                <c:pt idx="22">
                  <c:v>3.7827599839724169E-2</c:v>
                </c:pt>
                <c:pt idx="23">
                  <c:v>3.4720063159144887E-2</c:v>
                </c:pt>
                <c:pt idx="24">
                  <c:v>6.5202927478376749E-2</c:v>
                </c:pt>
                <c:pt idx="25">
                  <c:v>1.1413043478260887E-2</c:v>
                </c:pt>
                <c:pt idx="26">
                  <c:v>7.2183785337412099E-2</c:v>
                </c:pt>
                <c:pt idx="27">
                  <c:v>-2.4711974291688366E-2</c:v>
                </c:pt>
              </c:numCache>
            </c:numRef>
          </c:yVal>
          <c:smooth val="0"/>
          <c:extLst>
            <c:ext xmlns:c16="http://schemas.microsoft.com/office/drawing/2014/chart" uri="{C3380CC4-5D6E-409C-BE32-E72D297353CC}">
              <c16:uniqueId val="{00000001-B123-4D48-A291-C69FE8767149}"/>
            </c:ext>
          </c:extLst>
        </c:ser>
        <c:dLbls>
          <c:showLegendKey val="0"/>
          <c:showVal val="0"/>
          <c:showCatName val="0"/>
          <c:showSerName val="0"/>
          <c:showPercent val="0"/>
          <c:showBubbleSize val="0"/>
        </c:dLbls>
        <c:axId val="700089328"/>
        <c:axId val="703274416"/>
      </c:scatterChart>
      <c:valAx>
        <c:axId val="7000893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Beta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3274416"/>
        <c:crosses val="autoZero"/>
        <c:crossBetween val="midCat"/>
      </c:valAx>
      <c:valAx>
        <c:axId val="703274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Annualized Return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00893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Annualized</a:t>
            </a:r>
            <a:r>
              <a:rPr lang="en-US" baseline="0"/>
              <a:t> Return and Weighted Beta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041905345769243"/>
          <c:y val="9.3327135184796059E-2"/>
          <c:w val="0.81892861036958597"/>
          <c:h val="0.84075685827986313"/>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dPt>
            <c:idx val="0"/>
            <c:marker>
              <c:symbol val="circl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0-E3A9-C04D-8FAA-C8B25E3CEBC6}"/>
              </c:ext>
            </c:extLst>
          </c:dPt>
          <c:dPt>
            <c:idx val="2"/>
            <c:marker>
              <c:symbol val="circl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1-E3A9-C04D-8FAA-C8B25E3CEBC6}"/>
              </c:ext>
            </c:extLst>
          </c:dPt>
          <c:dPt>
            <c:idx val="9"/>
            <c:marker>
              <c:symbol val="circle"/>
              <c:size val="5"/>
              <c:spPr>
                <a:solidFill>
                  <a:schemeClr val="accent1"/>
                </a:solidFill>
                <a:ln w="9525">
                  <a:solidFill>
                    <a:schemeClr val="accent1"/>
                  </a:solidFill>
                </a:ln>
                <a:effectLst>
                  <a:softEdge rad="0"/>
                </a:effectLst>
              </c:spPr>
            </c:marker>
            <c:bubble3D val="0"/>
            <c:spPr>
              <a:ln w="25400" cap="rnd">
                <a:noFill/>
                <a:round/>
              </a:ln>
              <a:effectLst>
                <a:softEdge rad="0"/>
              </a:effectLst>
            </c:spPr>
            <c:extLst>
              <c:ext xmlns:c16="http://schemas.microsoft.com/office/drawing/2014/chart" uri="{C3380CC4-5D6E-409C-BE32-E72D297353CC}">
                <c16:uniqueId val="{00000003-E3A9-C04D-8FAA-C8B25E3CEBC6}"/>
              </c:ext>
            </c:extLst>
          </c:dPt>
          <c:dPt>
            <c:idx val="15"/>
            <c:marker>
              <c:symbol val="circl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4-E3A9-C04D-8FAA-C8B25E3CEBC6}"/>
              </c:ext>
            </c:extLst>
          </c:dPt>
          <c:dPt>
            <c:idx val="16"/>
            <c:marker>
              <c:symbol val="circl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5-E3A9-C04D-8FAA-C8B25E3CEBC6}"/>
              </c:ext>
            </c:extLst>
          </c:dPt>
          <c:dPt>
            <c:idx val="19"/>
            <c:marker>
              <c:symbol val="circle"/>
              <c:size val="5"/>
              <c:spPr>
                <a:solidFill>
                  <a:schemeClr val="accent1"/>
                </a:solidFill>
                <a:ln w="9525">
                  <a:noFill/>
                </a:ln>
                <a:effectLst/>
              </c:spPr>
            </c:marker>
            <c:bubble3D val="0"/>
            <c:extLst>
              <c:ext xmlns:c16="http://schemas.microsoft.com/office/drawing/2014/chart" uri="{C3380CC4-5D6E-409C-BE32-E72D297353CC}">
                <c16:uniqueId val="{00000006-E3A9-C04D-8FAA-C8B25E3CEBC6}"/>
              </c:ext>
            </c:extLst>
          </c:dPt>
          <c:dPt>
            <c:idx val="20"/>
            <c:marker>
              <c:symbol val="circle"/>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7-E3A9-C04D-8FAA-C8B25E3CEBC6}"/>
              </c:ext>
            </c:extLst>
          </c:dPt>
          <c:trendline>
            <c:spPr>
              <a:ln w="19050" cap="rnd">
                <a:solidFill>
                  <a:schemeClr val="accent1"/>
                </a:solidFill>
                <a:prstDash val="sysDot"/>
              </a:ln>
              <a:effectLst/>
            </c:spPr>
            <c:trendlineType val="linear"/>
            <c:dispRSqr val="0"/>
            <c:dispEq val="0"/>
          </c:trendline>
          <c:xVal>
            <c:numRef>
              <c:f>Sheet1!$N$2:$N$29</c:f>
              <c:numCache>
                <c:formatCode>General</c:formatCode>
                <c:ptCount val="28"/>
                <c:pt idx="0">
                  <c:v>6.63754429056954E-2</c:v>
                </c:pt>
                <c:pt idx="1">
                  <c:v>1.7303428489624576E-2</c:v>
                </c:pt>
                <c:pt idx="2">
                  <c:v>2.1510437989437328E-2</c:v>
                </c:pt>
                <c:pt idx="3">
                  <c:v>3.4435260361240845E-2</c:v>
                </c:pt>
                <c:pt idx="4">
                  <c:v>9.6145920124035677E-3</c:v>
                </c:pt>
                <c:pt idx="5">
                  <c:v>2.2187770104641777E-2</c:v>
                </c:pt>
                <c:pt idx="6">
                  <c:v>3.0167683799818205E-2</c:v>
                </c:pt>
                <c:pt idx="7">
                  <c:v>2.2066866519658033E-2</c:v>
                </c:pt>
                <c:pt idx="8">
                  <c:v>4.5105280212571708E-2</c:v>
                </c:pt>
                <c:pt idx="9">
                  <c:v>4.5699936894664853E-2</c:v>
                </c:pt>
                <c:pt idx="10">
                  <c:v>4.5973128044469617E-2</c:v>
                </c:pt>
                <c:pt idx="11">
                  <c:v>3.57528684728129E-2</c:v>
                </c:pt>
                <c:pt idx="12">
                  <c:v>2.7283743891817629E-2</c:v>
                </c:pt>
                <c:pt idx="13">
                  <c:v>4.8377470461365889E-2</c:v>
                </c:pt>
                <c:pt idx="14">
                  <c:v>2.3041620144306853E-2</c:v>
                </c:pt>
                <c:pt idx="15">
                  <c:v>5.1056590124951104E-2</c:v>
                </c:pt>
                <c:pt idx="16">
                  <c:v>3.7146087297501178E-2</c:v>
                </c:pt>
                <c:pt idx="17">
                  <c:v>6.8927194810334963E-2</c:v>
                </c:pt>
                <c:pt idx="18">
                  <c:v>4.519172752193553E-2</c:v>
                </c:pt>
                <c:pt idx="19">
                  <c:v>4.1129425859774929E-2</c:v>
                </c:pt>
                <c:pt idx="20">
                  <c:v>6.5540787179311402E-2</c:v>
                </c:pt>
                <c:pt idx="21">
                  <c:v>3.3822419467933053E-2</c:v>
                </c:pt>
                <c:pt idx="22">
                  <c:v>3.5961000497427259E-2</c:v>
                </c:pt>
                <c:pt idx="23">
                  <c:v>5.6584274026772345E-2</c:v>
                </c:pt>
                <c:pt idx="24">
                  <c:v>1.3184654569011793E-2</c:v>
                </c:pt>
                <c:pt idx="25">
                  <c:v>1.7643786246507122E-2</c:v>
                </c:pt>
                <c:pt idx="26">
                  <c:v>1.8939471473080189E-2</c:v>
                </c:pt>
                <c:pt idx="27">
                  <c:v>7.2462998317283497E-3</c:v>
                </c:pt>
              </c:numCache>
            </c:numRef>
          </c:xVal>
          <c:yVal>
            <c:numRef>
              <c:f>Sheet1!$O$2:$O$29</c:f>
              <c:numCache>
                <c:formatCode>0.00%</c:formatCode>
                <c:ptCount val="28"/>
                <c:pt idx="0">
                  <c:v>0.13458774336861357</c:v>
                </c:pt>
                <c:pt idx="1">
                  <c:v>0.17882331934648676</c:v>
                </c:pt>
                <c:pt idx="2">
                  <c:v>4.9788135593220373E-2</c:v>
                </c:pt>
                <c:pt idx="3">
                  <c:v>6.1983104567414404E-2</c:v>
                </c:pt>
                <c:pt idx="4">
                  <c:v>-2.8270562565221424E-2</c:v>
                </c:pt>
                <c:pt idx="5">
                  <c:v>4.6635632670334326E-2</c:v>
                </c:pt>
                <c:pt idx="6">
                  <c:v>0.15399774774774766</c:v>
                </c:pt>
                <c:pt idx="7">
                  <c:v>-4.8234201795129827E-3</c:v>
                </c:pt>
                <c:pt idx="8">
                  <c:v>9.3517935808684616E-2</c:v>
                </c:pt>
                <c:pt idx="9">
                  <c:v>0.13163064833005889</c:v>
                </c:pt>
                <c:pt idx="10">
                  <c:v>-6.0105836821736092E-2</c:v>
                </c:pt>
                <c:pt idx="11">
                  <c:v>7.3429708738785182E-2</c:v>
                </c:pt>
                <c:pt idx="12">
                  <c:v>-0.11447881828316619</c:v>
                </c:pt>
                <c:pt idx="13">
                  <c:v>2.4541849748151323E-2</c:v>
                </c:pt>
                <c:pt idx="14">
                  <c:v>0.11274767666140617</c:v>
                </c:pt>
                <c:pt idx="15">
                  <c:v>5.333550807372367E-2</c:v>
                </c:pt>
                <c:pt idx="16">
                  <c:v>0.14739364889155193</c:v>
                </c:pt>
                <c:pt idx="17">
                  <c:v>9.7199494024113875E-3</c:v>
                </c:pt>
                <c:pt idx="18">
                  <c:v>8.7178509640790658E-3</c:v>
                </c:pt>
                <c:pt idx="19">
                  <c:v>0.22748091603053444</c:v>
                </c:pt>
                <c:pt idx="20">
                  <c:v>0.13865111466465985</c:v>
                </c:pt>
                <c:pt idx="21">
                  <c:v>5.1574240119855785E-2</c:v>
                </c:pt>
                <c:pt idx="22">
                  <c:v>3.7827599839724169E-2</c:v>
                </c:pt>
                <c:pt idx="23">
                  <c:v>3.4720063159144887E-2</c:v>
                </c:pt>
                <c:pt idx="24">
                  <c:v>6.5202927478376749E-2</c:v>
                </c:pt>
                <c:pt idx="25">
                  <c:v>1.1413043478260887E-2</c:v>
                </c:pt>
                <c:pt idx="26">
                  <c:v>7.2183785337412099E-2</c:v>
                </c:pt>
                <c:pt idx="27">
                  <c:v>-2.4711974291688366E-2</c:v>
                </c:pt>
              </c:numCache>
            </c:numRef>
          </c:yVal>
          <c:smooth val="0"/>
          <c:extLst>
            <c:ext xmlns:c16="http://schemas.microsoft.com/office/drawing/2014/chart" uri="{C3380CC4-5D6E-409C-BE32-E72D297353CC}">
              <c16:uniqueId val="{00000009-E3A9-C04D-8FAA-C8B25E3CEBC6}"/>
            </c:ext>
          </c:extLst>
        </c:ser>
        <c:dLbls>
          <c:showLegendKey val="0"/>
          <c:showVal val="0"/>
          <c:showCatName val="0"/>
          <c:showSerName val="0"/>
          <c:showPercent val="0"/>
          <c:showBubbleSize val="0"/>
        </c:dLbls>
        <c:axId val="714561616"/>
        <c:axId val="714563296"/>
      </c:scatterChart>
      <c:valAx>
        <c:axId val="714561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Weighted Beta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563296"/>
        <c:crosses val="autoZero"/>
        <c:crossBetween val="midCat"/>
      </c:valAx>
      <c:valAx>
        <c:axId val="714563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Annualized Return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561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65255C-D8F0-5845-BD3A-1C697D1339CE}" type="doc">
      <dgm:prSet loTypeId="urn:microsoft.com/office/officeart/2009/3/layout/StepUpProcess" loCatId="matrix" qsTypeId="urn:microsoft.com/office/officeart/2005/8/quickstyle/simple2" qsCatId="simple" csTypeId="urn:microsoft.com/office/officeart/2005/8/colors/accent1_2" csCatId="accent1" phldr="1"/>
      <dgm:spPr/>
      <dgm:t>
        <a:bodyPr/>
        <a:lstStyle/>
        <a:p>
          <a:endParaRPr lang="en-US"/>
        </a:p>
      </dgm:t>
    </dgm:pt>
    <dgm:pt modelId="{9876BBE6-E206-6346-8FD0-5AD9805107BC}">
      <dgm:prSet custT="1"/>
      <dgm:spPr/>
      <dgm:t>
        <a:bodyPr/>
        <a:lstStyle/>
        <a:p>
          <a:pPr algn="ctr" rtl="0"/>
          <a:r>
            <a:rPr lang="en-US" sz="1800" b="1" dirty="0">
              <a:latin typeface="Cambria" charset="0"/>
              <a:ea typeface="Cambria" charset="0"/>
              <a:cs typeface="Cambria" charset="0"/>
            </a:rPr>
            <a:t>Objective</a:t>
          </a:r>
        </a:p>
      </dgm:t>
    </dgm:pt>
    <dgm:pt modelId="{C7C65844-95D9-9943-931D-45BD770A1E0A}" type="parTrans" cxnId="{D5681994-634A-ED4D-8C67-F1BCD47B7DA6}">
      <dgm:prSet/>
      <dgm:spPr/>
      <dgm:t>
        <a:bodyPr/>
        <a:lstStyle/>
        <a:p>
          <a:endParaRPr lang="en-US"/>
        </a:p>
      </dgm:t>
    </dgm:pt>
    <dgm:pt modelId="{00B71146-0037-E347-9597-306EF200C9D9}" type="sibTrans" cxnId="{D5681994-634A-ED4D-8C67-F1BCD47B7DA6}">
      <dgm:prSet/>
      <dgm:spPr/>
      <dgm:t>
        <a:bodyPr/>
        <a:lstStyle/>
        <a:p>
          <a:endParaRPr lang="en-US"/>
        </a:p>
      </dgm:t>
    </dgm:pt>
    <dgm:pt modelId="{0C52FB9F-618E-3347-8533-A0BB873504FC}">
      <dgm:prSet custT="1"/>
      <dgm:spPr/>
      <dgm:t>
        <a:bodyPr/>
        <a:lstStyle/>
        <a:p>
          <a:pPr algn="l" rtl="0"/>
          <a:r>
            <a:rPr lang="en-US" sz="1300" dirty="0">
              <a:latin typeface="Cambria" charset="0"/>
              <a:ea typeface="Cambria" charset="0"/>
              <a:cs typeface="Cambria" charset="0"/>
            </a:rPr>
            <a:t>Select stocks that are undervalued and will outperform their industry and the S&amp;P 500 index over the course of the investment period.</a:t>
          </a:r>
        </a:p>
      </dgm:t>
    </dgm:pt>
    <dgm:pt modelId="{505C2C50-38B2-BD43-83FD-C12D40D7B412}" type="parTrans" cxnId="{FDE4ADF1-9926-B244-A8DF-4B89DE25FA3F}">
      <dgm:prSet/>
      <dgm:spPr/>
      <dgm:t>
        <a:bodyPr/>
        <a:lstStyle/>
        <a:p>
          <a:endParaRPr lang="en-US"/>
        </a:p>
      </dgm:t>
    </dgm:pt>
    <dgm:pt modelId="{41055BC7-2A68-1442-BAA7-7237E32E6BDD}" type="sibTrans" cxnId="{FDE4ADF1-9926-B244-A8DF-4B89DE25FA3F}">
      <dgm:prSet/>
      <dgm:spPr/>
      <dgm:t>
        <a:bodyPr/>
        <a:lstStyle/>
        <a:p>
          <a:endParaRPr lang="en-US"/>
        </a:p>
      </dgm:t>
    </dgm:pt>
    <dgm:pt modelId="{68E65396-8E45-2C49-97C4-4CD576342DA9}">
      <dgm:prSet custT="1"/>
      <dgm:spPr/>
      <dgm:t>
        <a:bodyPr/>
        <a:lstStyle/>
        <a:p>
          <a:pPr algn="ctr" rtl="0"/>
          <a:r>
            <a:rPr lang="en-US" sz="1800" b="1" dirty="0">
              <a:latin typeface="Cambria" charset="0"/>
              <a:ea typeface="Cambria" charset="0"/>
              <a:cs typeface="Cambria" charset="0"/>
            </a:rPr>
            <a:t>Asset Allocation Targets</a:t>
          </a:r>
        </a:p>
      </dgm:t>
    </dgm:pt>
    <dgm:pt modelId="{538BFD07-F72D-7B44-8693-997136349A7B}" type="parTrans" cxnId="{8D11A93C-99F5-7743-B36B-76894783A478}">
      <dgm:prSet/>
      <dgm:spPr/>
      <dgm:t>
        <a:bodyPr/>
        <a:lstStyle/>
        <a:p>
          <a:endParaRPr lang="en-US"/>
        </a:p>
      </dgm:t>
    </dgm:pt>
    <dgm:pt modelId="{6706A4A0-BC25-8B4E-A797-EFA1B406C8E9}" type="sibTrans" cxnId="{8D11A93C-99F5-7743-B36B-76894783A478}">
      <dgm:prSet/>
      <dgm:spPr/>
      <dgm:t>
        <a:bodyPr/>
        <a:lstStyle/>
        <a:p>
          <a:endParaRPr lang="en-US"/>
        </a:p>
      </dgm:t>
    </dgm:pt>
    <dgm:pt modelId="{7F70A741-33D9-D44C-9FFC-7166D481F34B}">
      <dgm:prSet custT="1"/>
      <dgm:spPr/>
      <dgm:t>
        <a:bodyPr/>
        <a:lstStyle/>
        <a:p>
          <a:pPr algn="l" rtl="0"/>
          <a:r>
            <a:rPr lang="en-US" sz="1300" dirty="0">
              <a:latin typeface="Cambria" charset="0"/>
              <a:ea typeface="Cambria" charset="0"/>
              <a:cs typeface="Cambria" charset="0"/>
            </a:rPr>
            <a:t>Not more than 10% invested in any one stock</a:t>
          </a:r>
        </a:p>
      </dgm:t>
    </dgm:pt>
    <dgm:pt modelId="{ED41585B-AF4E-0B44-9490-CDC0CA72ECAC}" type="parTrans" cxnId="{1FF2452F-D6C3-AC47-91B0-9893BE59CEA4}">
      <dgm:prSet/>
      <dgm:spPr/>
      <dgm:t>
        <a:bodyPr/>
        <a:lstStyle/>
        <a:p>
          <a:endParaRPr lang="en-US"/>
        </a:p>
      </dgm:t>
    </dgm:pt>
    <dgm:pt modelId="{0087B89C-34FC-3844-BA24-AADD6A6B1025}" type="sibTrans" cxnId="{1FF2452F-D6C3-AC47-91B0-9893BE59CEA4}">
      <dgm:prSet/>
      <dgm:spPr/>
      <dgm:t>
        <a:bodyPr/>
        <a:lstStyle/>
        <a:p>
          <a:endParaRPr lang="en-US"/>
        </a:p>
      </dgm:t>
    </dgm:pt>
    <dgm:pt modelId="{BC425887-A66D-3C4F-87EF-D4C3E637258A}">
      <dgm:prSet custT="1"/>
      <dgm:spPr/>
      <dgm:t>
        <a:bodyPr/>
        <a:lstStyle/>
        <a:p>
          <a:pPr algn="l" rtl="0"/>
          <a:r>
            <a:rPr lang="en-US" sz="1300" dirty="0">
              <a:latin typeface="Cambria" charset="0"/>
              <a:ea typeface="Cambria" charset="0"/>
              <a:cs typeface="Cambria" charset="0"/>
            </a:rPr>
            <a:t>Not more than 20% invested in any one sector</a:t>
          </a:r>
        </a:p>
      </dgm:t>
    </dgm:pt>
    <dgm:pt modelId="{B4C4FBE3-498F-F54D-859B-2B4AF3737592}" type="parTrans" cxnId="{BE23F068-379E-534E-AC9E-1B96061EB410}">
      <dgm:prSet/>
      <dgm:spPr/>
      <dgm:t>
        <a:bodyPr/>
        <a:lstStyle/>
        <a:p>
          <a:endParaRPr lang="en-US"/>
        </a:p>
      </dgm:t>
    </dgm:pt>
    <dgm:pt modelId="{4C865BA5-9978-5E45-BFDD-683A2764F2DB}" type="sibTrans" cxnId="{BE23F068-379E-534E-AC9E-1B96061EB410}">
      <dgm:prSet/>
      <dgm:spPr/>
      <dgm:t>
        <a:bodyPr/>
        <a:lstStyle/>
        <a:p>
          <a:endParaRPr lang="en-US"/>
        </a:p>
      </dgm:t>
    </dgm:pt>
    <dgm:pt modelId="{C47F64DE-92E0-3E48-8C20-D616B11698D3}">
      <dgm:prSet custT="1"/>
      <dgm:spPr/>
      <dgm:t>
        <a:bodyPr/>
        <a:lstStyle/>
        <a:p>
          <a:pPr algn="l" rtl="0"/>
          <a:r>
            <a:rPr lang="en-US" sz="1300" dirty="0">
              <a:latin typeface="Cambria" charset="0"/>
              <a:ea typeface="Cambria" charset="0"/>
              <a:cs typeface="Cambria" charset="0"/>
            </a:rPr>
            <a:t>Not more than 25% invested in any one index</a:t>
          </a:r>
        </a:p>
      </dgm:t>
    </dgm:pt>
    <dgm:pt modelId="{9C142D15-F59D-AB4F-9B4F-0B0E88FBF7FB}" type="parTrans" cxnId="{FEC28BEB-6872-3648-8282-1B08D1E8CD82}">
      <dgm:prSet/>
      <dgm:spPr/>
      <dgm:t>
        <a:bodyPr/>
        <a:lstStyle/>
        <a:p>
          <a:endParaRPr lang="en-US"/>
        </a:p>
      </dgm:t>
    </dgm:pt>
    <dgm:pt modelId="{0A68E844-5B22-604A-B776-CAF8518A29CB}" type="sibTrans" cxnId="{FEC28BEB-6872-3648-8282-1B08D1E8CD82}">
      <dgm:prSet/>
      <dgm:spPr/>
      <dgm:t>
        <a:bodyPr/>
        <a:lstStyle/>
        <a:p>
          <a:endParaRPr lang="en-US"/>
        </a:p>
      </dgm:t>
    </dgm:pt>
    <dgm:pt modelId="{E21E2D78-D781-7E47-81D1-0DD52408857E}">
      <dgm:prSet custT="1"/>
      <dgm:spPr/>
      <dgm:t>
        <a:bodyPr/>
        <a:lstStyle/>
        <a:p>
          <a:pPr algn="l" rtl="0"/>
          <a:r>
            <a:rPr lang="en-US" sz="1300" dirty="0">
              <a:latin typeface="Cambria" charset="0"/>
              <a:ea typeface="Cambria" charset="0"/>
              <a:cs typeface="Cambria" charset="0"/>
            </a:rPr>
            <a:t>40% Value | 40% Growth | 20% Dividend</a:t>
          </a:r>
        </a:p>
      </dgm:t>
    </dgm:pt>
    <dgm:pt modelId="{CFED04C1-DB7B-5548-82B7-64F5151E4681}" type="parTrans" cxnId="{DC5B50EA-D65E-694E-A048-7A5439D481FD}">
      <dgm:prSet/>
      <dgm:spPr/>
      <dgm:t>
        <a:bodyPr/>
        <a:lstStyle/>
        <a:p>
          <a:endParaRPr lang="en-US"/>
        </a:p>
      </dgm:t>
    </dgm:pt>
    <dgm:pt modelId="{183D72CB-056F-E248-A145-D5CF37C8BCF6}" type="sibTrans" cxnId="{DC5B50EA-D65E-694E-A048-7A5439D481FD}">
      <dgm:prSet/>
      <dgm:spPr/>
      <dgm:t>
        <a:bodyPr/>
        <a:lstStyle/>
        <a:p>
          <a:endParaRPr lang="en-US"/>
        </a:p>
      </dgm:t>
    </dgm:pt>
    <dgm:pt modelId="{048453EE-4E5F-604F-8200-9D5B3990270B}">
      <dgm:prSet custT="1"/>
      <dgm:spPr/>
      <dgm:t>
        <a:bodyPr/>
        <a:lstStyle/>
        <a:p>
          <a:pPr algn="l" rtl="0"/>
          <a:r>
            <a:rPr lang="en-US" sz="1300" dirty="0">
              <a:latin typeface="Cambria" charset="0"/>
              <a:ea typeface="Cambria" charset="0"/>
              <a:cs typeface="Cambria" charset="0"/>
            </a:rPr>
            <a:t>No “sin” stocks</a:t>
          </a:r>
        </a:p>
      </dgm:t>
    </dgm:pt>
    <dgm:pt modelId="{4EF171C5-1BDC-6040-9177-F84212E55B58}" type="parTrans" cxnId="{3BDF7933-9293-0245-BC9D-2254B94A5216}">
      <dgm:prSet/>
      <dgm:spPr/>
      <dgm:t>
        <a:bodyPr/>
        <a:lstStyle/>
        <a:p>
          <a:endParaRPr lang="en-US"/>
        </a:p>
      </dgm:t>
    </dgm:pt>
    <dgm:pt modelId="{8054850B-607D-3A4D-AFDD-3BA689F732EA}" type="sibTrans" cxnId="{3BDF7933-9293-0245-BC9D-2254B94A5216}">
      <dgm:prSet/>
      <dgm:spPr/>
      <dgm:t>
        <a:bodyPr/>
        <a:lstStyle/>
        <a:p>
          <a:endParaRPr lang="en-US"/>
        </a:p>
      </dgm:t>
    </dgm:pt>
    <dgm:pt modelId="{1D9C8FB4-8078-2342-852D-5DCAB9873E2B}">
      <dgm:prSet custT="1"/>
      <dgm:spPr/>
      <dgm:t>
        <a:bodyPr/>
        <a:lstStyle/>
        <a:p>
          <a:pPr algn="ctr" rtl="0"/>
          <a:r>
            <a:rPr lang="en-US" sz="2000" b="1" dirty="0">
              <a:latin typeface="Cambria" charset="0"/>
              <a:ea typeface="Cambria" charset="0"/>
              <a:cs typeface="Cambria" charset="0"/>
            </a:rPr>
            <a:t>Benchmark</a:t>
          </a:r>
          <a:r>
            <a:rPr lang="en-US" sz="2000" dirty="0">
              <a:latin typeface="Cambria" charset="0"/>
              <a:ea typeface="Cambria" charset="0"/>
              <a:cs typeface="Cambria" charset="0"/>
            </a:rPr>
            <a:t> </a:t>
          </a:r>
        </a:p>
      </dgm:t>
    </dgm:pt>
    <dgm:pt modelId="{E187A04B-4E20-1446-B164-E2874181370C}" type="parTrans" cxnId="{B34AD22D-CE6C-AF4B-9705-2C4651DEF2FF}">
      <dgm:prSet/>
      <dgm:spPr/>
      <dgm:t>
        <a:bodyPr/>
        <a:lstStyle/>
        <a:p>
          <a:endParaRPr lang="en-US"/>
        </a:p>
      </dgm:t>
    </dgm:pt>
    <dgm:pt modelId="{AAF6C8B7-21C5-024B-90EF-4BDBD5CCEF5F}" type="sibTrans" cxnId="{B34AD22D-CE6C-AF4B-9705-2C4651DEF2FF}">
      <dgm:prSet/>
      <dgm:spPr/>
      <dgm:t>
        <a:bodyPr/>
        <a:lstStyle/>
        <a:p>
          <a:endParaRPr lang="en-US"/>
        </a:p>
      </dgm:t>
    </dgm:pt>
    <dgm:pt modelId="{70E0B401-F1F9-8F42-89E0-97099E067B6D}">
      <dgm:prSet custT="1"/>
      <dgm:spPr/>
      <dgm:t>
        <a:bodyPr/>
        <a:lstStyle/>
        <a:p>
          <a:pPr algn="ctr" rtl="0"/>
          <a:r>
            <a:rPr lang="en-US" sz="1300" dirty="0">
              <a:latin typeface="Cambria" charset="0"/>
              <a:ea typeface="Cambria" charset="0"/>
              <a:cs typeface="Cambria" charset="0"/>
            </a:rPr>
            <a:t>S&amp;P 500 Index</a:t>
          </a:r>
        </a:p>
      </dgm:t>
    </dgm:pt>
    <dgm:pt modelId="{DB6BE82C-52C5-C849-A255-928BECD314FC}" type="parTrans" cxnId="{B0DF447E-1A64-FA4E-A962-8F14A5DAF340}">
      <dgm:prSet/>
      <dgm:spPr/>
      <dgm:t>
        <a:bodyPr/>
        <a:lstStyle/>
        <a:p>
          <a:endParaRPr lang="en-US"/>
        </a:p>
      </dgm:t>
    </dgm:pt>
    <dgm:pt modelId="{3783C5E0-719F-2A44-98B9-7B6A9FA94327}" type="sibTrans" cxnId="{B0DF447E-1A64-FA4E-A962-8F14A5DAF340}">
      <dgm:prSet/>
      <dgm:spPr/>
      <dgm:t>
        <a:bodyPr/>
        <a:lstStyle/>
        <a:p>
          <a:endParaRPr lang="en-US"/>
        </a:p>
      </dgm:t>
    </dgm:pt>
    <dgm:pt modelId="{56B93C0B-53CA-DC4C-84FA-A9E6B116D04B}" type="pres">
      <dgm:prSet presAssocID="{9465255C-D8F0-5845-BD3A-1C697D1339CE}" presName="rootnode" presStyleCnt="0">
        <dgm:presLayoutVars>
          <dgm:chMax/>
          <dgm:chPref/>
          <dgm:dir val="rev"/>
          <dgm:animLvl val="lvl"/>
        </dgm:presLayoutVars>
      </dgm:prSet>
      <dgm:spPr/>
    </dgm:pt>
    <dgm:pt modelId="{5289889B-A67A-5947-8D07-5D312742867D}" type="pres">
      <dgm:prSet presAssocID="{9876BBE6-E206-6346-8FD0-5AD9805107BC}" presName="composite" presStyleCnt="0"/>
      <dgm:spPr/>
    </dgm:pt>
    <dgm:pt modelId="{727270CD-5D30-3C41-A151-1083F367EA74}" type="pres">
      <dgm:prSet presAssocID="{9876BBE6-E206-6346-8FD0-5AD9805107BC}" presName="LShape" presStyleLbl="alignNode1" presStyleIdx="0" presStyleCnt="5"/>
      <dgm:spPr>
        <a:solidFill>
          <a:srgbClr val="005A3C"/>
        </a:solidFill>
        <a:ln>
          <a:solidFill>
            <a:srgbClr val="D2D2D2"/>
          </a:solidFill>
        </a:ln>
      </dgm:spPr>
    </dgm:pt>
    <dgm:pt modelId="{4FE501AF-3EB8-5D4D-B833-56BF54CD148B}" type="pres">
      <dgm:prSet presAssocID="{9876BBE6-E206-6346-8FD0-5AD9805107BC}" presName="ParentText" presStyleLbl="revTx" presStyleIdx="0" presStyleCnt="3" custLinFactX="-100000" custLinFactNeighborX="-144112" custLinFactNeighborY="-68750">
        <dgm:presLayoutVars>
          <dgm:chMax val="0"/>
          <dgm:chPref val="0"/>
          <dgm:bulletEnabled val="1"/>
        </dgm:presLayoutVars>
      </dgm:prSet>
      <dgm:spPr/>
    </dgm:pt>
    <dgm:pt modelId="{3DB94713-07D2-2248-B9A7-588D51507542}" type="pres">
      <dgm:prSet presAssocID="{9876BBE6-E206-6346-8FD0-5AD9805107BC}" presName="Triangle" presStyleLbl="alignNode1" presStyleIdx="1" presStyleCnt="5"/>
      <dgm:spPr>
        <a:solidFill>
          <a:srgbClr val="005A3C"/>
        </a:solidFill>
        <a:ln>
          <a:solidFill>
            <a:srgbClr val="D2D2D2"/>
          </a:solidFill>
        </a:ln>
      </dgm:spPr>
    </dgm:pt>
    <dgm:pt modelId="{D0BC7E89-38A7-7447-829E-547FDF69E1B7}" type="pres">
      <dgm:prSet presAssocID="{00B71146-0037-E347-9597-306EF200C9D9}" presName="sibTrans" presStyleCnt="0"/>
      <dgm:spPr/>
    </dgm:pt>
    <dgm:pt modelId="{B135E003-8969-F74E-88C4-A4921CAC99A1}" type="pres">
      <dgm:prSet presAssocID="{00B71146-0037-E347-9597-306EF200C9D9}" presName="space" presStyleCnt="0"/>
      <dgm:spPr/>
    </dgm:pt>
    <dgm:pt modelId="{3E3D03E3-9AD4-FA48-88C6-5E684033DC56}" type="pres">
      <dgm:prSet presAssocID="{68E65396-8E45-2C49-97C4-4CD576342DA9}" presName="composite" presStyleCnt="0"/>
      <dgm:spPr/>
    </dgm:pt>
    <dgm:pt modelId="{FB0D1C75-E97A-BE42-BF36-980FDF704612}" type="pres">
      <dgm:prSet presAssocID="{68E65396-8E45-2C49-97C4-4CD576342DA9}" presName="LShape" presStyleLbl="alignNode1" presStyleIdx="2" presStyleCnt="5"/>
      <dgm:spPr>
        <a:solidFill>
          <a:srgbClr val="005A3C"/>
        </a:solidFill>
        <a:ln>
          <a:solidFill>
            <a:srgbClr val="D2D2D2"/>
          </a:solidFill>
        </a:ln>
      </dgm:spPr>
    </dgm:pt>
    <dgm:pt modelId="{A40B827A-87D2-714E-9916-85451FCC2DBA}" type="pres">
      <dgm:prSet presAssocID="{68E65396-8E45-2C49-97C4-4CD576342DA9}" presName="ParentText" presStyleLbl="revTx" presStyleIdx="1" presStyleCnt="3">
        <dgm:presLayoutVars>
          <dgm:chMax val="0"/>
          <dgm:chPref val="0"/>
          <dgm:bulletEnabled val="1"/>
        </dgm:presLayoutVars>
      </dgm:prSet>
      <dgm:spPr/>
    </dgm:pt>
    <dgm:pt modelId="{8F3B8927-A217-A14B-B83D-8EDA29508370}" type="pres">
      <dgm:prSet presAssocID="{68E65396-8E45-2C49-97C4-4CD576342DA9}" presName="Triangle" presStyleLbl="alignNode1" presStyleIdx="3" presStyleCnt="5"/>
      <dgm:spPr>
        <a:solidFill>
          <a:srgbClr val="005A3C"/>
        </a:solidFill>
        <a:ln>
          <a:solidFill>
            <a:srgbClr val="D2D2D2"/>
          </a:solidFill>
        </a:ln>
      </dgm:spPr>
    </dgm:pt>
    <dgm:pt modelId="{3503D1D9-6F30-1940-94A2-F51AE9F41226}" type="pres">
      <dgm:prSet presAssocID="{6706A4A0-BC25-8B4E-A797-EFA1B406C8E9}" presName="sibTrans" presStyleCnt="0"/>
      <dgm:spPr/>
    </dgm:pt>
    <dgm:pt modelId="{895C96E9-4294-E845-840D-647878069E79}" type="pres">
      <dgm:prSet presAssocID="{6706A4A0-BC25-8B4E-A797-EFA1B406C8E9}" presName="space" presStyleCnt="0"/>
      <dgm:spPr/>
    </dgm:pt>
    <dgm:pt modelId="{0AEAAFC6-2775-8144-8122-9385F8F39D50}" type="pres">
      <dgm:prSet presAssocID="{1D9C8FB4-8078-2342-852D-5DCAB9873E2B}" presName="composite" presStyleCnt="0"/>
      <dgm:spPr/>
    </dgm:pt>
    <dgm:pt modelId="{A7FC7DB6-8343-1640-A62E-79B2A222C5AD}" type="pres">
      <dgm:prSet presAssocID="{1D9C8FB4-8078-2342-852D-5DCAB9873E2B}" presName="LShape" presStyleLbl="alignNode1" presStyleIdx="4" presStyleCnt="5"/>
      <dgm:spPr>
        <a:solidFill>
          <a:srgbClr val="005A3C"/>
        </a:solidFill>
        <a:ln>
          <a:solidFill>
            <a:srgbClr val="D2D2D2"/>
          </a:solidFill>
        </a:ln>
      </dgm:spPr>
    </dgm:pt>
    <dgm:pt modelId="{FDDD1B9A-CADD-8E4F-954E-2E71C00B4FCC}" type="pres">
      <dgm:prSet presAssocID="{1D9C8FB4-8078-2342-852D-5DCAB9873E2B}" presName="ParentText" presStyleLbl="revTx" presStyleIdx="2" presStyleCnt="3" custLinFactX="100000" custLinFactNeighborX="144819" custLinFactNeighborY="69814">
        <dgm:presLayoutVars>
          <dgm:chMax val="0"/>
          <dgm:chPref val="0"/>
          <dgm:bulletEnabled val="1"/>
        </dgm:presLayoutVars>
      </dgm:prSet>
      <dgm:spPr/>
    </dgm:pt>
  </dgm:ptLst>
  <dgm:cxnLst>
    <dgm:cxn modelId="{50B5F620-75CF-4311-9AFD-EE903FD6480F}" type="presOf" srcId="{68E65396-8E45-2C49-97C4-4CD576342DA9}" destId="{A40B827A-87D2-714E-9916-85451FCC2DBA}" srcOrd="0" destOrd="0" presId="urn:microsoft.com/office/officeart/2009/3/layout/StepUpProcess"/>
    <dgm:cxn modelId="{B34AD22D-CE6C-AF4B-9705-2C4651DEF2FF}" srcId="{9465255C-D8F0-5845-BD3A-1C697D1339CE}" destId="{1D9C8FB4-8078-2342-852D-5DCAB9873E2B}" srcOrd="2" destOrd="0" parTransId="{E187A04B-4E20-1446-B164-E2874181370C}" sibTransId="{AAF6C8B7-21C5-024B-90EF-4BDBD5CCEF5F}"/>
    <dgm:cxn modelId="{1FF2452F-D6C3-AC47-91B0-9893BE59CEA4}" srcId="{68E65396-8E45-2C49-97C4-4CD576342DA9}" destId="{7F70A741-33D9-D44C-9FFC-7166D481F34B}" srcOrd="0" destOrd="0" parTransId="{ED41585B-AF4E-0B44-9490-CDC0CA72ECAC}" sibTransId="{0087B89C-34FC-3844-BA24-AADD6A6B1025}"/>
    <dgm:cxn modelId="{3BDF7933-9293-0245-BC9D-2254B94A5216}" srcId="{68E65396-8E45-2C49-97C4-4CD576342DA9}" destId="{048453EE-4E5F-604F-8200-9D5B3990270B}" srcOrd="4" destOrd="0" parTransId="{4EF171C5-1BDC-6040-9177-F84212E55B58}" sibTransId="{8054850B-607D-3A4D-AFDD-3BA689F732EA}"/>
    <dgm:cxn modelId="{A8610536-06ED-4C1C-A781-1DBF8B075129}" type="presOf" srcId="{9465255C-D8F0-5845-BD3A-1C697D1339CE}" destId="{56B93C0B-53CA-DC4C-84FA-A9E6B116D04B}" srcOrd="0" destOrd="0" presId="urn:microsoft.com/office/officeart/2009/3/layout/StepUpProcess"/>
    <dgm:cxn modelId="{8D11A93C-99F5-7743-B36B-76894783A478}" srcId="{9465255C-D8F0-5845-BD3A-1C697D1339CE}" destId="{68E65396-8E45-2C49-97C4-4CD576342DA9}" srcOrd="1" destOrd="0" parTransId="{538BFD07-F72D-7B44-8693-997136349A7B}" sibTransId="{6706A4A0-BC25-8B4E-A797-EFA1B406C8E9}"/>
    <dgm:cxn modelId="{58ADDB4D-8F53-42D6-B13F-9246C5B23694}" type="presOf" srcId="{E21E2D78-D781-7E47-81D1-0DD52408857E}" destId="{A40B827A-87D2-714E-9916-85451FCC2DBA}" srcOrd="0" destOrd="4" presId="urn:microsoft.com/office/officeart/2009/3/layout/StepUpProcess"/>
    <dgm:cxn modelId="{BE23F068-379E-534E-AC9E-1B96061EB410}" srcId="{68E65396-8E45-2C49-97C4-4CD576342DA9}" destId="{BC425887-A66D-3C4F-87EF-D4C3E637258A}" srcOrd="1" destOrd="0" parTransId="{B4C4FBE3-498F-F54D-859B-2B4AF3737592}" sibTransId="{4C865BA5-9978-5E45-BFDD-683A2764F2DB}"/>
    <dgm:cxn modelId="{05950E75-470E-457A-9FB5-F3F926EAD417}" type="presOf" srcId="{9876BBE6-E206-6346-8FD0-5AD9805107BC}" destId="{4FE501AF-3EB8-5D4D-B833-56BF54CD148B}" srcOrd="0" destOrd="0" presId="urn:microsoft.com/office/officeart/2009/3/layout/StepUpProcess"/>
    <dgm:cxn modelId="{B0DF447E-1A64-FA4E-A962-8F14A5DAF340}" srcId="{1D9C8FB4-8078-2342-852D-5DCAB9873E2B}" destId="{70E0B401-F1F9-8F42-89E0-97099E067B6D}" srcOrd="0" destOrd="0" parTransId="{DB6BE82C-52C5-C849-A255-928BECD314FC}" sibTransId="{3783C5E0-719F-2A44-98B9-7B6A9FA94327}"/>
    <dgm:cxn modelId="{D5681994-634A-ED4D-8C67-F1BCD47B7DA6}" srcId="{9465255C-D8F0-5845-BD3A-1C697D1339CE}" destId="{9876BBE6-E206-6346-8FD0-5AD9805107BC}" srcOrd="0" destOrd="0" parTransId="{C7C65844-95D9-9943-931D-45BD770A1E0A}" sibTransId="{00B71146-0037-E347-9597-306EF200C9D9}"/>
    <dgm:cxn modelId="{9EB5F497-89BB-4337-8C11-E7FB2C7EF0F2}" type="presOf" srcId="{1D9C8FB4-8078-2342-852D-5DCAB9873E2B}" destId="{FDDD1B9A-CADD-8E4F-954E-2E71C00B4FCC}" srcOrd="0" destOrd="0" presId="urn:microsoft.com/office/officeart/2009/3/layout/StepUpProcess"/>
    <dgm:cxn modelId="{EEC333B1-602B-4A29-9477-2407E73EF5B3}" type="presOf" srcId="{BC425887-A66D-3C4F-87EF-D4C3E637258A}" destId="{A40B827A-87D2-714E-9916-85451FCC2DBA}" srcOrd="0" destOrd="2" presId="urn:microsoft.com/office/officeart/2009/3/layout/StepUpProcess"/>
    <dgm:cxn modelId="{D080CDBC-6FFF-410A-8C60-8B32633DA7F5}" type="presOf" srcId="{048453EE-4E5F-604F-8200-9D5B3990270B}" destId="{A40B827A-87D2-714E-9916-85451FCC2DBA}" srcOrd="0" destOrd="5" presId="urn:microsoft.com/office/officeart/2009/3/layout/StepUpProcess"/>
    <dgm:cxn modelId="{76FB88BF-A30B-4F63-9744-D913F84537D9}" type="presOf" srcId="{70E0B401-F1F9-8F42-89E0-97099E067B6D}" destId="{FDDD1B9A-CADD-8E4F-954E-2E71C00B4FCC}" srcOrd="0" destOrd="1" presId="urn:microsoft.com/office/officeart/2009/3/layout/StepUpProcess"/>
    <dgm:cxn modelId="{1D872BDB-0AA2-4C8E-84AE-1885DDCB8599}" type="presOf" srcId="{C47F64DE-92E0-3E48-8C20-D616B11698D3}" destId="{A40B827A-87D2-714E-9916-85451FCC2DBA}" srcOrd="0" destOrd="3" presId="urn:microsoft.com/office/officeart/2009/3/layout/StepUpProcess"/>
    <dgm:cxn modelId="{CBFB92E3-D6DC-4BEA-968D-8A03E96BB291}" type="presOf" srcId="{7F70A741-33D9-D44C-9FFC-7166D481F34B}" destId="{A40B827A-87D2-714E-9916-85451FCC2DBA}" srcOrd="0" destOrd="1" presId="urn:microsoft.com/office/officeart/2009/3/layout/StepUpProcess"/>
    <dgm:cxn modelId="{DC5B50EA-D65E-694E-A048-7A5439D481FD}" srcId="{68E65396-8E45-2C49-97C4-4CD576342DA9}" destId="{E21E2D78-D781-7E47-81D1-0DD52408857E}" srcOrd="3" destOrd="0" parTransId="{CFED04C1-DB7B-5548-82B7-64F5151E4681}" sibTransId="{183D72CB-056F-E248-A145-D5CF37C8BCF6}"/>
    <dgm:cxn modelId="{FEC28BEB-6872-3648-8282-1B08D1E8CD82}" srcId="{68E65396-8E45-2C49-97C4-4CD576342DA9}" destId="{C47F64DE-92E0-3E48-8C20-D616B11698D3}" srcOrd="2" destOrd="0" parTransId="{9C142D15-F59D-AB4F-9B4F-0B0E88FBF7FB}" sibTransId="{0A68E844-5B22-604A-B776-CAF8518A29CB}"/>
    <dgm:cxn modelId="{FDE4ADF1-9926-B244-A8DF-4B89DE25FA3F}" srcId="{9876BBE6-E206-6346-8FD0-5AD9805107BC}" destId="{0C52FB9F-618E-3347-8533-A0BB873504FC}" srcOrd="0" destOrd="0" parTransId="{505C2C50-38B2-BD43-83FD-C12D40D7B412}" sibTransId="{41055BC7-2A68-1442-BAA7-7237E32E6BDD}"/>
    <dgm:cxn modelId="{48CBD7F8-5AE1-41E2-A2AE-19D9F70D4783}" type="presOf" srcId="{0C52FB9F-618E-3347-8533-A0BB873504FC}" destId="{4FE501AF-3EB8-5D4D-B833-56BF54CD148B}" srcOrd="0" destOrd="1" presId="urn:microsoft.com/office/officeart/2009/3/layout/StepUpProcess"/>
    <dgm:cxn modelId="{F617BB7E-1E56-45F5-8AD2-08A4CFD4163A}" type="presParOf" srcId="{56B93C0B-53CA-DC4C-84FA-A9E6B116D04B}" destId="{5289889B-A67A-5947-8D07-5D312742867D}" srcOrd="0" destOrd="0" presId="urn:microsoft.com/office/officeart/2009/3/layout/StepUpProcess"/>
    <dgm:cxn modelId="{10FF47A4-6473-4F2A-9634-79E67EBF10B3}" type="presParOf" srcId="{5289889B-A67A-5947-8D07-5D312742867D}" destId="{727270CD-5D30-3C41-A151-1083F367EA74}" srcOrd="0" destOrd="0" presId="urn:microsoft.com/office/officeart/2009/3/layout/StepUpProcess"/>
    <dgm:cxn modelId="{2D269F0B-4A4A-4907-8492-91295D0F0E8F}" type="presParOf" srcId="{5289889B-A67A-5947-8D07-5D312742867D}" destId="{4FE501AF-3EB8-5D4D-B833-56BF54CD148B}" srcOrd="1" destOrd="0" presId="urn:microsoft.com/office/officeart/2009/3/layout/StepUpProcess"/>
    <dgm:cxn modelId="{B9C25994-868B-4300-9A17-A3CFC4382E61}" type="presParOf" srcId="{5289889B-A67A-5947-8D07-5D312742867D}" destId="{3DB94713-07D2-2248-B9A7-588D51507542}" srcOrd="2" destOrd="0" presId="urn:microsoft.com/office/officeart/2009/3/layout/StepUpProcess"/>
    <dgm:cxn modelId="{83370AB6-E747-42AD-94B6-AD763C41575C}" type="presParOf" srcId="{56B93C0B-53CA-DC4C-84FA-A9E6B116D04B}" destId="{D0BC7E89-38A7-7447-829E-547FDF69E1B7}" srcOrd="1" destOrd="0" presId="urn:microsoft.com/office/officeart/2009/3/layout/StepUpProcess"/>
    <dgm:cxn modelId="{9F3A89BC-2BCE-4DD4-9786-6A72F43D06BC}" type="presParOf" srcId="{D0BC7E89-38A7-7447-829E-547FDF69E1B7}" destId="{B135E003-8969-F74E-88C4-A4921CAC99A1}" srcOrd="0" destOrd="0" presId="urn:microsoft.com/office/officeart/2009/3/layout/StepUpProcess"/>
    <dgm:cxn modelId="{AE4CB4C6-71D5-4101-8B6C-9215BF261C96}" type="presParOf" srcId="{56B93C0B-53CA-DC4C-84FA-A9E6B116D04B}" destId="{3E3D03E3-9AD4-FA48-88C6-5E684033DC56}" srcOrd="2" destOrd="0" presId="urn:microsoft.com/office/officeart/2009/3/layout/StepUpProcess"/>
    <dgm:cxn modelId="{0B9AD3BF-49C3-44E5-8F8A-ACE9283D4D74}" type="presParOf" srcId="{3E3D03E3-9AD4-FA48-88C6-5E684033DC56}" destId="{FB0D1C75-E97A-BE42-BF36-980FDF704612}" srcOrd="0" destOrd="0" presId="urn:microsoft.com/office/officeart/2009/3/layout/StepUpProcess"/>
    <dgm:cxn modelId="{1398B814-A515-46A4-A466-A998E0CEF539}" type="presParOf" srcId="{3E3D03E3-9AD4-FA48-88C6-5E684033DC56}" destId="{A40B827A-87D2-714E-9916-85451FCC2DBA}" srcOrd="1" destOrd="0" presId="urn:microsoft.com/office/officeart/2009/3/layout/StepUpProcess"/>
    <dgm:cxn modelId="{5E6543F3-E948-4AF5-9761-5E2549A18CB0}" type="presParOf" srcId="{3E3D03E3-9AD4-FA48-88C6-5E684033DC56}" destId="{8F3B8927-A217-A14B-B83D-8EDA29508370}" srcOrd="2" destOrd="0" presId="urn:microsoft.com/office/officeart/2009/3/layout/StepUpProcess"/>
    <dgm:cxn modelId="{CC322C6C-2B8B-4672-95B0-A4DF375EC878}" type="presParOf" srcId="{56B93C0B-53CA-DC4C-84FA-A9E6B116D04B}" destId="{3503D1D9-6F30-1940-94A2-F51AE9F41226}" srcOrd="3" destOrd="0" presId="urn:microsoft.com/office/officeart/2009/3/layout/StepUpProcess"/>
    <dgm:cxn modelId="{5F14D1E1-3709-46F8-A650-DC736E4E9D7E}" type="presParOf" srcId="{3503D1D9-6F30-1940-94A2-F51AE9F41226}" destId="{895C96E9-4294-E845-840D-647878069E79}" srcOrd="0" destOrd="0" presId="urn:microsoft.com/office/officeart/2009/3/layout/StepUpProcess"/>
    <dgm:cxn modelId="{8A054ADB-348C-47C7-A4CB-EECA1A1DEA9C}" type="presParOf" srcId="{56B93C0B-53CA-DC4C-84FA-A9E6B116D04B}" destId="{0AEAAFC6-2775-8144-8122-9385F8F39D50}" srcOrd="4" destOrd="0" presId="urn:microsoft.com/office/officeart/2009/3/layout/StepUpProcess"/>
    <dgm:cxn modelId="{A771E9AB-E04C-44D8-BBFB-BB6D67D6BF07}" type="presParOf" srcId="{0AEAAFC6-2775-8144-8122-9385F8F39D50}" destId="{A7FC7DB6-8343-1640-A62E-79B2A222C5AD}" srcOrd="0" destOrd="0" presId="urn:microsoft.com/office/officeart/2009/3/layout/StepUpProcess"/>
    <dgm:cxn modelId="{96277180-01D8-48B9-B93E-D72BA1C2ABA3}" type="presParOf" srcId="{0AEAAFC6-2775-8144-8122-9385F8F39D50}" destId="{FDDD1B9A-CADD-8E4F-954E-2E71C00B4FC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471AE3-35AD-4659-A537-64469A1192B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C67929-4F3E-40A5-B522-39D9C17F17FA}">
      <dgm:prSet custT="1"/>
      <dgm:spPr>
        <a:solidFill>
          <a:srgbClr val="005A3C"/>
        </a:solidFill>
      </dgm:spPr>
      <dgm:t>
        <a:bodyPr/>
        <a:lstStyle/>
        <a:p>
          <a:pPr algn="ctr" rtl="0"/>
          <a:r>
            <a:rPr lang="en-US" sz="1100" dirty="0">
              <a:latin typeface="Cambria" panose="02040503050406030204" pitchFamily="18" charset="0"/>
            </a:rPr>
            <a:t>Canadian Natural Resources, Caterpillar, and Keycorp</a:t>
          </a:r>
        </a:p>
      </dgm:t>
    </dgm:pt>
    <dgm:pt modelId="{031FE35B-1B1F-4B00-BCB0-D5A5E66A1398}" type="parTrans" cxnId="{CE9516F1-0D74-4825-A300-F25C82B4DCA1}">
      <dgm:prSet/>
      <dgm:spPr/>
      <dgm:t>
        <a:bodyPr/>
        <a:lstStyle/>
        <a:p>
          <a:endParaRPr lang="en-US">
            <a:latin typeface="Cambria" panose="02040503050406030204" pitchFamily="18" charset="0"/>
          </a:endParaRPr>
        </a:p>
      </dgm:t>
    </dgm:pt>
    <dgm:pt modelId="{765FF3C8-971C-4B6D-9287-A2334860355B}" type="sibTrans" cxnId="{CE9516F1-0D74-4825-A300-F25C82B4DCA1}">
      <dgm:prSet/>
      <dgm:spPr/>
      <dgm:t>
        <a:bodyPr/>
        <a:lstStyle/>
        <a:p>
          <a:endParaRPr lang="en-US">
            <a:latin typeface="Cambria" panose="02040503050406030204" pitchFamily="18" charset="0"/>
          </a:endParaRPr>
        </a:p>
      </dgm:t>
    </dgm:pt>
    <dgm:pt modelId="{19561BD5-D916-4016-B8F2-F4151225BD3C}">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Highest betas in the Fall 2019 SAP fund</a:t>
          </a:r>
        </a:p>
      </dgm:t>
    </dgm:pt>
    <dgm:pt modelId="{76852190-2469-4A41-8442-330D896BCED7}" type="parTrans" cxnId="{71C3316C-825C-4CBB-93D8-438988216A42}">
      <dgm:prSet/>
      <dgm:spPr/>
      <dgm:t>
        <a:bodyPr/>
        <a:lstStyle/>
        <a:p>
          <a:endParaRPr lang="en-US">
            <a:latin typeface="Cambria" panose="02040503050406030204" pitchFamily="18" charset="0"/>
          </a:endParaRPr>
        </a:p>
      </dgm:t>
    </dgm:pt>
    <dgm:pt modelId="{01C0FCEA-8FCE-47FF-8C9D-B287E57346AD}" type="sibTrans" cxnId="{71C3316C-825C-4CBB-93D8-438988216A42}">
      <dgm:prSet/>
      <dgm:spPr/>
      <dgm:t>
        <a:bodyPr/>
        <a:lstStyle/>
        <a:p>
          <a:endParaRPr lang="en-US">
            <a:latin typeface="Cambria" panose="02040503050406030204" pitchFamily="18" charset="0"/>
          </a:endParaRPr>
        </a:p>
      </dgm:t>
    </dgm:pt>
    <dgm:pt modelId="{42031ACC-6574-4D38-916E-D3FE9DDEC056}">
      <dgm:prSet custT="1"/>
      <dgm:spPr>
        <a:solidFill>
          <a:srgbClr val="005A3C"/>
        </a:solidFill>
      </dgm:spPr>
      <dgm:t>
        <a:bodyPr/>
        <a:lstStyle/>
        <a:p>
          <a:pPr algn="ctr" rtl="0"/>
          <a:r>
            <a:rPr lang="en-US" sz="1400" dirty="0">
              <a:latin typeface="Cambria" panose="02040503050406030204" pitchFamily="18" charset="0"/>
            </a:rPr>
            <a:t>Risk ≠ Reward</a:t>
          </a:r>
        </a:p>
      </dgm:t>
    </dgm:pt>
    <dgm:pt modelId="{0659352E-C4BD-4632-98B9-44268C41CBFB}" type="parTrans" cxnId="{1B435D30-461B-4D1E-ACBE-2194191B0304}">
      <dgm:prSet/>
      <dgm:spPr/>
      <dgm:t>
        <a:bodyPr/>
        <a:lstStyle/>
        <a:p>
          <a:endParaRPr lang="en-US">
            <a:latin typeface="Cambria" panose="02040503050406030204" pitchFamily="18" charset="0"/>
          </a:endParaRPr>
        </a:p>
      </dgm:t>
    </dgm:pt>
    <dgm:pt modelId="{246C1DBD-5663-40DD-9ED1-6D7ACCA5792D}" type="sibTrans" cxnId="{1B435D30-461B-4D1E-ACBE-2194191B0304}">
      <dgm:prSet/>
      <dgm:spPr/>
      <dgm:t>
        <a:bodyPr/>
        <a:lstStyle/>
        <a:p>
          <a:endParaRPr lang="en-US">
            <a:latin typeface="Cambria" panose="02040503050406030204" pitchFamily="18" charset="0"/>
          </a:endParaRPr>
        </a:p>
      </dgm:t>
    </dgm:pt>
    <dgm:pt modelId="{BF24DA59-026C-4815-9F03-9D8CBAD68190}">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The higher risk stocks in our portfolio did not tend to have higher returns as shown by the negative trend-line.</a:t>
          </a:r>
        </a:p>
      </dgm:t>
    </dgm:pt>
    <dgm:pt modelId="{129B1169-BA9B-4ABE-A877-3D8124A405C4}" type="parTrans" cxnId="{24A3AED4-FE67-4BA8-92CE-59041C710C78}">
      <dgm:prSet/>
      <dgm:spPr/>
      <dgm:t>
        <a:bodyPr/>
        <a:lstStyle/>
        <a:p>
          <a:endParaRPr lang="en-US">
            <a:latin typeface="Cambria" panose="02040503050406030204" pitchFamily="18" charset="0"/>
          </a:endParaRPr>
        </a:p>
      </dgm:t>
    </dgm:pt>
    <dgm:pt modelId="{6EDC0D22-91C7-4DB2-875A-49C5C31BE87B}" type="sibTrans" cxnId="{24A3AED4-FE67-4BA8-92CE-59041C710C78}">
      <dgm:prSet/>
      <dgm:spPr/>
      <dgm:t>
        <a:bodyPr/>
        <a:lstStyle/>
        <a:p>
          <a:endParaRPr lang="en-US">
            <a:latin typeface="Cambria" panose="02040503050406030204" pitchFamily="18" charset="0"/>
          </a:endParaRPr>
        </a:p>
      </dgm:t>
    </dgm:pt>
    <dgm:pt modelId="{A18A9C17-9390-45A0-9885-C461F53A3FB1}" type="pres">
      <dgm:prSet presAssocID="{0F471AE3-35AD-4659-A537-64469A1192B7}" presName="linear" presStyleCnt="0">
        <dgm:presLayoutVars>
          <dgm:dir/>
          <dgm:animLvl val="lvl"/>
          <dgm:resizeHandles val="exact"/>
        </dgm:presLayoutVars>
      </dgm:prSet>
      <dgm:spPr/>
    </dgm:pt>
    <dgm:pt modelId="{058A2EBD-9C5A-44D7-A7B9-847DD30F7892}" type="pres">
      <dgm:prSet presAssocID="{5FC67929-4F3E-40A5-B522-39D9C17F17FA}" presName="parentLin" presStyleCnt="0"/>
      <dgm:spPr/>
    </dgm:pt>
    <dgm:pt modelId="{21294880-741F-4BF1-BAA5-B30CF3150C41}" type="pres">
      <dgm:prSet presAssocID="{5FC67929-4F3E-40A5-B522-39D9C17F17FA}" presName="parentLeftMargin" presStyleLbl="node1" presStyleIdx="0" presStyleCnt="2"/>
      <dgm:spPr/>
    </dgm:pt>
    <dgm:pt modelId="{388E9321-8D70-4823-B5EB-615A95EE3FAF}" type="pres">
      <dgm:prSet presAssocID="{5FC67929-4F3E-40A5-B522-39D9C17F17FA}" presName="parentText" presStyleLbl="node1" presStyleIdx="0" presStyleCnt="2" custScaleX="115787" custScaleY="286124">
        <dgm:presLayoutVars>
          <dgm:chMax val="0"/>
          <dgm:bulletEnabled val="1"/>
        </dgm:presLayoutVars>
      </dgm:prSet>
      <dgm:spPr/>
    </dgm:pt>
    <dgm:pt modelId="{68023199-5233-441C-B208-9C98B45D0BA7}" type="pres">
      <dgm:prSet presAssocID="{5FC67929-4F3E-40A5-B522-39D9C17F17FA}" presName="negativeSpace" presStyleCnt="0"/>
      <dgm:spPr/>
    </dgm:pt>
    <dgm:pt modelId="{64A7C398-1706-4F22-9E19-8A05FD4866AD}" type="pres">
      <dgm:prSet presAssocID="{5FC67929-4F3E-40A5-B522-39D9C17F17FA}" presName="childText" presStyleLbl="conFgAcc1" presStyleIdx="0" presStyleCnt="2" custScaleY="102639">
        <dgm:presLayoutVars>
          <dgm:bulletEnabled val="1"/>
        </dgm:presLayoutVars>
      </dgm:prSet>
      <dgm:spPr/>
    </dgm:pt>
    <dgm:pt modelId="{4F507270-8CAC-47DB-AF87-20CF4F733458}" type="pres">
      <dgm:prSet presAssocID="{765FF3C8-971C-4B6D-9287-A2334860355B}" presName="spaceBetweenRectangles" presStyleCnt="0"/>
      <dgm:spPr/>
    </dgm:pt>
    <dgm:pt modelId="{222BBF98-EF9E-4F9C-A8D1-DFFE511C290E}" type="pres">
      <dgm:prSet presAssocID="{42031ACC-6574-4D38-916E-D3FE9DDEC056}" presName="parentLin" presStyleCnt="0"/>
      <dgm:spPr/>
    </dgm:pt>
    <dgm:pt modelId="{F948596F-66AB-4CEB-BC73-71F94FC1E782}" type="pres">
      <dgm:prSet presAssocID="{42031ACC-6574-4D38-916E-D3FE9DDEC056}" presName="parentLeftMargin" presStyleLbl="node1" presStyleIdx="0" presStyleCnt="2"/>
      <dgm:spPr/>
    </dgm:pt>
    <dgm:pt modelId="{516D4855-D455-461D-B133-4A6ABF967E75}" type="pres">
      <dgm:prSet presAssocID="{42031ACC-6574-4D38-916E-D3FE9DDEC056}" presName="parentText" presStyleLbl="node1" presStyleIdx="1" presStyleCnt="2" custScaleX="115676" custScaleY="158707">
        <dgm:presLayoutVars>
          <dgm:chMax val="0"/>
          <dgm:bulletEnabled val="1"/>
        </dgm:presLayoutVars>
      </dgm:prSet>
      <dgm:spPr/>
    </dgm:pt>
    <dgm:pt modelId="{1044C2FB-B0AD-4122-B7BB-A2BF90DD06D1}" type="pres">
      <dgm:prSet presAssocID="{42031ACC-6574-4D38-916E-D3FE9DDEC056}" presName="negativeSpace" presStyleCnt="0"/>
      <dgm:spPr/>
    </dgm:pt>
    <dgm:pt modelId="{868E0566-D896-4F80-B148-73E81DD805D9}" type="pres">
      <dgm:prSet presAssocID="{42031ACC-6574-4D38-916E-D3FE9DDEC056}" presName="childText" presStyleLbl="conFgAcc1" presStyleIdx="1" presStyleCnt="2">
        <dgm:presLayoutVars>
          <dgm:bulletEnabled val="1"/>
        </dgm:presLayoutVars>
      </dgm:prSet>
      <dgm:spPr/>
    </dgm:pt>
  </dgm:ptLst>
  <dgm:cxnLst>
    <dgm:cxn modelId="{5747330A-9E0C-D04A-8AA6-9DFEF749BD3E}" type="presOf" srcId="{19561BD5-D916-4016-B8F2-F4151225BD3C}" destId="{64A7C398-1706-4F22-9E19-8A05FD4866AD}" srcOrd="0" destOrd="0" presId="urn:microsoft.com/office/officeart/2005/8/layout/list1"/>
    <dgm:cxn modelId="{1B435D30-461B-4D1E-ACBE-2194191B0304}" srcId="{0F471AE3-35AD-4659-A537-64469A1192B7}" destId="{42031ACC-6574-4D38-916E-D3FE9DDEC056}" srcOrd="1" destOrd="0" parTransId="{0659352E-C4BD-4632-98B9-44268C41CBFB}" sibTransId="{246C1DBD-5663-40DD-9ED1-6D7ACCA5792D}"/>
    <dgm:cxn modelId="{753A8148-E274-C34C-BC1D-132DD0C8EB86}" type="presOf" srcId="{BF24DA59-026C-4815-9F03-9D8CBAD68190}" destId="{868E0566-D896-4F80-B148-73E81DD805D9}" srcOrd="0" destOrd="0" presId="urn:microsoft.com/office/officeart/2005/8/layout/list1"/>
    <dgm:cxn modelId="{3DDBEF4C-E23E-1243-BE14-3B158019A52F}" type="presOf" srcId="{5FC67929-4F3E-40A5-B522-39D9C17F17FA}" destId="{388E9321-8D70-4823-B5EB-615A95EE3FAF}" srcOrd="1" destOrd="0" presId="urn:microsoft.com/office/officeart/2005/8/layout/list1"/>
    <dgm:cxn modelId="{705AF74D-1F8A-2D40-A83A-13A57FCA8A0F}" type="presOf" srcId="{42031ACC-6574-4D38-916E-D3FE9DDEC056}" destId="{516D4855-D455-461D-B133-4A6ABF967E75}" srcOrd="1" destOrd="0" presId="urn:microsoft.com/office/officeart/2005/8/layout/list1"/>
    <dgm:cxn modelId="{71C3316C-825C-4CBB-93D8-438988216A42}" srcId="{5FC67929-4F3E-40A5-B522-39D9C17F17FA}" destId="{19561BD5-D916-4016-B8F2-F4151225BD3C}" srcOrd="0" destOrd="0" parTransId="{76852190-2469-4A41-8442-330D896BCED7}" sibTransId="{01C0FCEA-8FCE-47FF-8C9D-B287E57346AD}"/>
    <dgm:cxn modelId="{CAE26696-3785-FE47-81C0-440DB1C6AB0C}" type="presOf" srcId="{42031ACC-6574-4D38-916E-D3FE9DDEC056}" destId="{F948596F-66AB-4CEB-BC73-71F94FC1E782}" srcOrd="0" destOrd="0" presId="urn:microsoft.com/office/officeart/2005/8/layout/list1"/>
    <dgm:cxn modelId="{5AD6A29F-3194-F246-804C-9A3309E3DF1F}" type="presOf" srcId="{5FC67929-4F3E-40A5-B522-39D9C17F17FA}" destId="{21294880-741F-4BF1-BAA5-B30CF3150C41}" srcOrd="0" destOrd="0" presId="urn:microsoft.com/office/officeart/2005/8/layout/list1"/>
    <dgm:cxn modelId="{5DEB48C3-0183-244F-BBF4-5C4E50C66335}" type="presOf" srcId="{0F471AE3-35AD-4659-A537-64469A1192B7}" destId="{A18A9C17-9390-45A0-9885-C461F53A3FB1}" srcOrd="0" destOrd="0" presId="urn:microsoft.com/office/officeart/2005/8/layout/list1"/>
    <dgm:cxn modelId="{24A3AED4-FE67-4BA8-92CE-59041C710C78}" srcId="{42031ACC-6574-4D38-916E-D3FE9DDEC056}" destId="{BF24DA59-026C-4815-9F03-9D8CBAD68190}" srcOrd="0" destOrd="0" parTransId="{129B1169-BA9B-4ABE-A877-3D8124A405C4}" sibTransId="{6EDC0D22-91C7-4DB2-875A-49C5C31BE87B}"/>
    <dgm:cxn modelId="{CE9516F1-0D74-4825-A300-F25C82B4DCA1}" srcId="{0F471AE3-35AD-4659-A537-64469A1192B7}" destId="{5FC67929-4F3E-40A5-B522-39D9C17F17FA}" srcOrd="0" destOrd="0" parTransId="{031FE35B-1B1F-4B00-BCB0-D5A5E66A1398}" sibTransId="{765FF3C8-971C-4B6D-9287-A2334860355B}"/>
    <dgm:cxn modelId="{C341E0C3-827A-D84F-BAC0-4919FB81BA58}" type="presParOf" srcId="{A18A9C17-9390-45A0-9885-C461F53A3FB1}" destId="{058A2EBD-9C5A-44D7-A7B9-847DD30F7892}" srcOrd="0" destOrd="0" presId="urn:microsoft.com/office/officeart/2005/8/layout/list1"/>
    <dgm:cxn modelId="{E6B8F8AA-C73F-854D-9166-687CCC367E93}" type="presParOf" srcId="{058A2EBD-9C5A-44D7-A7B9-847DD30F7892}" destId="{21294880-741F-4BF1-BAA5-B30CF3150C41}" srcOrd="0" destOrd="0" presId="urn:microsoft.com/office/officeart/2005/8/layout/list1"/>
    <dgm:cxn modelId="{8534E828-EDEB-654A-B041-71619BC33D47}" type="presParOf" srcId="{058A2EBD-9C5A-44D7-A7B9-847DD30F7892}" destId="{388E9321-8D70-4823-B5EB-615A95EE3FAF}" srcOrd="1" destOrd="0" presId="urn:microsoft.com/office/officeart/2005/8/layout/list1"/>
    <dgm:cxn modelId="{11802810-FF9F-DC4F-8BEE-E861A704DF82}" type="presParOf" srcId="{A18A9C17-9390-45A0-9885-C461F53A3FB1}" destId="{68023199-5233-441C-B208-9C98B45D0BA7}" srcOrd="1" destOrd="0" presId="urn:microsoft.com/office/officeart/2005/8/layout/list1"/>
    <dgm:cxn modelId="{69E6A0EF-A1E8-D74C-9FB9-942BC78EF18D}" type="presParOf" srcId="{A18A9C17-9390-45A0-9885-C461F53A3FB1}" destId="{64A7C398-1706-4F22-9E19-8A05FD4866AD}" srcOrd="2" destOrd="0" presId="urn:microsoft.com/office/officeart/2005/8/layout/list1"/>
    <dgm:cxn modelId="{80349203-96C7-4E45-809E-E6EB9A9EBC5F}" type="presParOf" srcId="{A18A9C17-9390-45A0-9885-C461F53A3FB1}" destId="{4F507270-8CAC-47DB-AF87-20CF4F733458}" srcOrd="3" destOrd="0" presId="urn:microsoft.com/office/officeart/2005/8/layout/list1"/>
    <dgm:cxn modelId="{015E70EB-7DAD-4E46-85AF-310B7184C621}" type="presParOf" srcId="{A18A9C17-9390-45A0-9885-C461F53A3FB1}" destId="{222BBF98-EF9E-4F9C-A8D1-DFFE511C290E}" srcOrd="4" destOrd="0" presId="urn:microsoft.com/office/officeart/2005/8/layout/list1"/>
    <dgm:cxn modelId="{32B275F7-30A0-BF45-AD66-59CE5BEC2DEF}" type="presParOf" srcId="{222BBF98-EF9E-4F9C-A8D1-DFFE511C290E}" destId="{F948596F-66AB-4CEB-BC73-71F94FC1E782}" srcOrd="0" destOrd="0" presId="urn:microsoft.com/office/officeart/2005/8/layout/list1"/>
    <dgm:cxn modelId="{13C79B49-43D6-114D-904A-A28D618470B7}" type="presParOf" srcId="{222BBF98-EF9E-4F9C-A8D1-DFFE511C290E}" destId="{516D4855-D455-461D-B133-4A6ABF967E75}" srcOrd="1" destOrd="0" presId="urn:microsoft.com/office/officeart/2005/8/layout/list1"/>
    <dgm:cxn modelId="{08FDE58B-0481-4649-B756-B3E05FA048A9}" type="presParOf" srcId="{A18A9C17-9390-45A0-9885-C461F53A3FB1}" destId="{1044C2FB-B0AD-4122-B7BB-A2BF90DD06D1}" srcOrd="5" destOrd="0" presId="urn:microsoft.com/office/officeart/2005/8/layout/list1"/>
    <dgm:cxn modelId="{72AEB6B2-055D-1F42-8B2E-440C9085FF39}" type="presParOf" srcId="{A18A9C17-9390-45A0-9885-C461F53A3FB1}" destId="{868E0566-D896-4F80-B148-73E81DD805D9}" srcOrd="6"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471AE3-35AD-4659-A537-64469A1192B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C67929-4F3E-40A5-B522-39D9C17F17FA}">
      <dgm:prSet custT="1"/>
      <dgm:spPr>
        <a:solidFill>
          <a:srgbClr val="005A3C"/>
        </a:solidFill>
      </dgm:spPr>
      <dgm:t>
        <a:bodyPr/>
        <a:lstStyle/>
        <a:p>
          <a:pPr algn="ctr" rtl="0"/>
          <a:r>
            <a:rPr lang="en-US" sz="1400" dirty="0">
              <a:latin typeface="Cambria" panose="02040503050406030204" pitchFamily="18" charset="0"/>
            </a:rPr>
            <a:t>Microsoft, Caterpillar, Nike</a:t>
          </a:r>
        </a:p>
      </dgm:t>
    </dgm:pt>
    <dgm:pt modelId="{031FE35B-1B1F-4B00-BCB0-D5A5E66A1398}" type="parTrans" cxnId="{CE9516F1-0D74-4825-A300-F25C82B4DCA1}">
      <dgm:prSet/>
      <dgm:spPr/>
      <dgm:t>
        <a:bodyPr/>
        <a:lstStyle/>
        <a:p>
          <a:endParaRPr lang="en-US">
            <a:latin typeface="Cambria" panose="02040503050406030204" pitchFamily="18" charset="0"/>
          </a:endParaRPr>
        </a:p>
      </dgm:t>
    </dgm:pt>
    <dgm:pt modelId="{765FF3C8-971C-4B6D-9287-A2334860355B}" type="sibTrans" cxnId="{CE9516F1-0D74-4825-A300-F25C82B4DCA1}">
      <dgm:prSet/>
      <dgm:spPr/>
      <dgm:t>
        <a:bodyPr/>
        <a:lstStyle/>
        <a:p>
          <a:endParaRPr lang="en-US">
            <a:latin typeface="Cambria" panose="02040503050406030204" pitchFamily="18" charset="0"/>
          </a:endParaRPr>
        </a:p>
      </dgm:t>
    </dgm:pt>
    <dgm:pt modelId="{19561BD5-D916-4016-B8F2-F4151225BD3C}">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Highest weighted betas in the SAP portfolio</a:t>
          </a:r>
        </a:p>
      </dgm:t>
    </dgm:pt>
    <dgm:pt modelId="{76852190-2469-4A41-8442-330D896BCED7}" type="parTrans" cxnId="{71C3316C-825C-4CBB-93D8-438988216A42}">
      <dgm:prSet/>
      <dgm:spPr/>
      <dgm:t>
        <a:bodyPr/>
        <a:lstStyle/>
        <a:p>
          <a:endParaRPr lang="en-US">
            <a:latin typeface="Cambria" panose="02040503050406030204" pitchFamily="18" charset="0"/>
          </a:endParaRPr>
        </a:p>
      </dgm:t>
    </dgm:pt>
    <dgm:pt modelId="{01C0FCEA-8FCE-47FF-8C9D-B287E57346AD}" type="sibTrans" cxnId="{71C3316C-825C-4CBB-93D8-438988216A42}">
      <dgm:prSet/>
      <dgm:spPr/>
      <dgm:t>
        <a:bodyPr/>
        <a:lstStyle/>
        <a:p>
          <a:endParaRPr lang="en-US">
            <a:latin typeface="Cambria" panose="02040503050406030204" pitchFamily="18" charset="0"/>
          </a:endParaRPr>
        </a:p>
      </dgm:t>
    </dgm:pt>
    <dgm:pt modelId="{42031ACC-6574-4D38-916E-D3FE9DDEC056}">
      <dgm:prSet custT="1"/>
      <dgm:spPr>
        <a:solidFill>
          <a:srgbClr val="005A3C"/>
        </a:solidFill>
      </dgm:spPr>
      <dgm:t>
        <a:bodyPr/>
        <a:lstStyle/>
        <a:p>
          <a:pPr algn="ctr" rtl="0"/>
          <a:r>
            <a:rPr lang="en-US" sz="1400" dirty="0">
              <a:latin typeface="Cambria" panose="02040503050406030204" pitchFamily="18" charset="0"/>
            </a:rPr>
            <a:t>Risk = Reward</a:t>
          </a:r>
        </a:p>
      </dgm:t>
    </dgm:pt>
    <dgm:pt modelId="{0659352E-C4BD-4632-98B9-44268C41CBFB}" type="parTrans" cxnId="{1B435D30-461B-4D1E-ACBE-2194191B0304}">
      <dgm:prSet/>
      <dgm:spPr/>
      <dgm:t>
        <a:bodyPr/>
        <a:lstStyle/>
        <a:p>
          <a:endParaRPr lang="en-US">
            <a:latin typeface="Cambria" panose="02040503050406030204" pitchFamily="18" charset="0"/>
          </a:endParaRPr>
        </a:p>
      </dgm:t>
    </dgm:pt>
    <dgm:pt modelId="{246C1DBD-5663-40DD-9ED1-6D7ACCA5792D}" type="sibTrans" cxnId="{1B435D30-461B-4D1E-ACBE-2194191B0304}">
      <dgm:prSet/>
      <dgm:spPr/>
      <dgm:t>
        <a:bodyPr/>
        <a:lstStyle/>
        <a:p>
          <a:endParaRPr lang="en-US">
            <a:latin typeface="Cambria" panose="02040503050406030204" pitchFamily="18" charset="0"/>
          </a:endParaRPr>
        </a:p>
      </dgm:t>
    </dgm:pt>
    <dgm:pt modelId="{BF24DA59-026C-4815-9F03-9D8CBAD68190}">
      <dgm:prSet custT="1"/>
      <dgm:spPr>
        <a:solidFill>
          <a:schemeClr val="bg1">
            <a:alpha val="90000"/>
          </a:schemeClr>
        </a:solidFill>
        <a:ln w="6350">
          <a:solidFill>
            <a:schemeClr val="tx1"/>
          </a:solidFill>
        </a:ln>
      </dgm:spPr>
      <dgm:t>
        <a:bodyPr/>
        <a:lstStyle/>
        <a:p>
          <a:pPr rtl="0"/>
          <a:r>
            <a:rPr lang="en-US" sz="1200" dirty="0">
              <a:latin typeface="Cambria" panose="02040503050406030204" pitchFamily="18" charset="0"/>
            </a:rPr>
            <a:t>The high risk stocks in our portfolio with higher weights did usually  generate the highest reward as shown by the positive trend-line. </a:t>
          </a:r>
        </a:p>
      </dgm:t>
    </dgm:pt>
    <dgm:pt modelId="{129B1169-BA9B-4ABE-A877-3D8124A405C4}" type="parTrans" cxnId="{24A3AED4-FE67-4BA8-92CE-59041C710C78}">
      <dgm:prSet/>
      <dgm:spPr/>
      <dgm:t>
        <a:bodyPr/>
        <a:lstStyle/>
        <a:p>
          <a:endParaRPr lang="en-US">
            <a:latin typeface="Cambria" panose="02040503050406030204" pitchFamily="18" charset="0"/>
          </a:endParaRPr>
        </a:p>
      </dgm:t>
    </dgm:pt>
    <dgm:pt modelId="{6EDC0D22-91C7-4DB2-875A-49C5C31BE87B}" type="sibTrans" cxnId="{24A3AED4-FE67-4BA8-92CE-59041C710C78}">
      <dgm:prSet/>
      <dgm:spPr/>
      <dgm:t>
        <a:bodyPr/>
        <a:lstStyle/>
        <a:p>
          <a:endParaRPr lang="en-US">
            <a:latin typeface="Cambria" panose="02040503050406030204" pitchFamily="18" charset="0"/>
          </a:endParaRPr>
        </a:p>
      </dgm:t>
    </dgm:pt>
    <dgm:pt modelId="{A18A9C17-9390-45A0-9885-C461F53A3FB1}" type="pres">
      <dgm:prSet presAssocID="{0F471AE3-35AD-4659-A537-64469A1192B7}" presName="linear" presStyleCnt="0">
        <dgm:presLayoutVars>
          <dgm:dir/>
          <dgm:animLvl val="lvl"/>
          <dgm:resizeHandles val="exact"/>
        </dgm:presLayoutVars>
      </dgm:prSet>
      <dgm:spPr/>
    </dgm:pt>
    <dgm:pt modelId="{058A2EBD-9C5A-44D7-A7B9-847DD30F7892}" type="pres">
      <dgm:prSet presAssocID="{5FC67929-4F3E-40A5-B522-39D9C17F17FA}" presName="parentLin" presStyleCnt="0"/>
      <dgm:spPr/>
    </dgm:pt>
    <dgm:pt modelId="{21294880-741F-4BF1-BAA5-B30CF3150C41}" type="pres">
      <dgm:prSet presAssocID="{5FC67929-4F3E-40A5-B522-39D9C17F17FA}" presName="parentLeftMargin" presStyleLbl="node1" presStyleIdx="0" presStyleCnt="2"/>
      <dgm:spPr/>
    </dgm:pt>
    <dgm:pt modelId="{388E9321-8D70-4823-B5EB-615A95EE3FAF}" type="pres">
      <dgm:prSet presAssocID="{5FC67929-4F3E-40A5-B522-39D9C17F17FA}" presName="parentText" presStyleLbl="node1" presStyleIdx="0" presStyleCnt="2" custScaleX="115787" custScaleY="204521">
        <dgm:presLayoutVars>
          <dgm:chMax val="0"/>
          <dgm:bulletEnabled val="1"/>
        </dgm:presLayoutVars>
      </dgm:prSet>
      <dgm:spPr/>
    </dgm:pt>
    <dgm:pt modelId="{68023199-5233-441C-B208-9C98B45D0BA7}" type="pres">
      <dgm:prSet presAssocID="{5FC67929-4F3E-40A5-B522-39D9C17F17FA}" presName="negativeSpace" presStyleCnt="0"/>
      <dgm:spPr/>
    </dgm:pt>
    <dgm:pt modelId="{64A7C398-1706-4F22-9E19-8A05FD4866AD}" type="pres">
      <dgm:prSet presAssocID="{5FC67929-4F3E-40A5-B522-39D9C17F17FA}" presName="childText" presStyleLbl="conFgAcc1" presStyleIdx="0" presStyleCnt="2" custScaleY="102639">
        <dgm:presLayoutVars>
          <dgm:bulletEnabled val="1"/>
        </dgm:presLayoutVars>
      </dgm:prSet>
      <dgm:spPr/>
    </dgm:pt>
    <dgm:pt modelId="{4F507270-8CAC-47DB-AF87-20CF4F733458}" type="pres">
      <dgm:prSet presAssocID="{765FF3C8-971C-4B6D-9287-A2334860355B}" presName="spaceBetweenRectangles" presStyleCnt="0"/>
      <dgm:spPr/>
    </dgm:pt>
    <dgm:pt modelId="{222BBF98-EF9E-4F9C-A8D1-DFFE511C290E}" type="pres">
      <dgm:prSet presAssocID="{42031ACC-6574-4D38-916E-D3FE9DDEC056}" presName="parentLin" presStyleCnt="0"/>
      <dgm:spPr/>
    </dgm:pt>
    <dgm:pt modelId="{F948596F-66AB-4CEB-BC73-71F94FC1E782}" type="pres">
      <dgm:prSet presAssocID="{42031ACC-6574-4D38-916E-D3FE9DDEC056}" presName="parentLeftMargin" presStyleLbl="node1" presStyleIdx="0" presStyleCnt="2"/>
      <dgm:spPr/>
    </dgm:pt>
    <dgm:pt modelId="{516D4855-D455-461D-B133-4A6ABF967E75}" type="pres">
      <dgm:prSet presAssocID="{42031ACC-6574-4D38-916E-D3FE9DDEC056}" presName="parentText" presStyleLbl="node1" presStyleIdx="1" presStyleCnt="2" custScaleX="115676" custScaleY="158707">
        <dgm:presLayoutVars>
          <dgm:chMax val="0"/>
          <dgm:bulletEnabled val="1"/>
        </dgm:presLayoutVars>
      </dgm:prSet>
      <dgm:spPr/>
    </dgm:pt>
    <dgm:pt modelId="{1044C2FB-B0AD-4122-B7BB-A2BF90DD06D1}" type="pres">
      <dgm:prSet presAssocID="{42031ACC-6574-4D38-916E-D3FE9DDEC056}" presName="negativeSpace" presStyleCnt="0"/>
      <dgm:spPr/>
    </dgm:pt>
    <dgm:pt modelId="{868E0566-D896-4F80-B148-73E81DD805D9}" type="pres">
      <dgm:prSet presAssocID="{42031ACC-6574-4D38-916E-D3FE9DDEC056}" presName="childText" presStyleLbl="conFgAcc1" presStyleIdx="1" presStyleCnt="2">
        <dgm:presLayoutVars>
          <dgm:bulletEnabled val="1"/>
        </dgm:presLayoutVars>
      </dgm:prSet>
      <dgm:spPr/>
    </dgm:pt>
  </dgm:ptLst>
  <dgm:cxnLst>
    <dgm:cxn modelId="{C820E629-38C3-EE4A-8BEB-52092E037360}" type="presOf" srcId="{5FC67929-4F3E-40A5-B522-39D9C17F17FA}" destId="{388E9321-8D70-4823-B5EB-615A95EE3FAF}" srcOrd="1" destOrd="0" presId="urn:microsoft.com/office/officeart/2005/8/layout/list1"/>
    <dgm:cxn modelId="{1B435D30-461B-4D1E-ACBE-2194191B0304}" srcId="{0F471AE3-35AD-4659-A537-64469A1192B7}" destId="{42031ACC-6574-4D38-916E-D3FE9DDEC056}" srcOrd="1" destOrd="0" parTransId="{0659352E-C4BD-4632-98B9-44268C41CBFB}" sibTransId="{246C1DBD-5663-40DD-9ED1-6D7ACCA5792D}"/>
    <dgm:cxn modelId="{E2E61766-5666-3B45-A9DE-3F96B893B1C2}" type="presOf" srcId="{42031ACC-6574-4D38-916E-D3FE9DDEC056}" destId="{516D4855-D455-461D-B133-4A6ABF967E75}" srcOrd="1" destOrd="0" presId="urn:microsoft.com/office/officeart/2005/8/layout/list1"/>
    <dgm:cxn modelId="{71C3316C-825C-4CBB-93D8-438988216A42}" srcId="{5FC67929-4F3E-40A5-B522-39D9C17F17FA}" destId="{19561BD5-D916-4016-B8F2-F4151225BD3C}" srcOrd="0" destOrd="0" parTransId="{76852190-2469-4A41-8442-330D896BCED7}" sibTransId="{01C0FCEA-8FCE-47FF-8C9D-B287E57346AD}"/>
    <dgm:cxn modelId="{9BC8CE6C-59B4-3144-B5C0-DFE7074C4DC2}" type="presOf" srcId="{BF24DA59-026C-4815-9F03-9D8CBAD68190}" destId="{868E0566-D896-4F80-B148-73E81DD805D9}" srcOrd="0" destOrd="0" presId="urn:microsoft.com/office/officeart/2005/8/layout/list1"/>
    <dgm:cxn modelId="{CFE3DC85-704E-BF4F-A7A9-B0478FD2E055}" type="presOf" srcId="{19561BD5-D916-4016-B8F2-F4151225BD3C}" destId="{64A7C398-1706-4F22-9E19-8A05FD4866AD}" srcOrd="0" destOrd="0" presId="urn:microsoft.com/office/officeart/2005/8/layout/list1"/>
    <dgm:cxn modelId="{37817E89-4D15-C24C-9D09-D20B57A84E57}" type="presOf" srcId="{42031ACC-6574-4D38-916E-D3FE9DDEC056}" destId="{F948596F-66AB-4CEB-BC73-71F94FC1E782}" srcOrd="0" destOrd="0" presId="urn:microsoft.com/office/officeart/2005/8/layout/list1"/>
    <dgm:cxn modelId="{1E65D58E-767E-FF48-A0F4-0B86A460733A}" type="presOf" srcId="{5FC67929-4F3E-40A5-B522-39D9C17F17FA}" destId="{21294880-741F-4BF1-BAA5-B30CF3150C41}" srcOrd="0" destOrd="0" presId="urn:microsoft.com/office/officeart/2005/8/layout/list1"/>
    <dgm:cxn modelId="{9080529F-91E3-FB41-A8FD-019C2A2ACB82}" type="presOf" srcId="{0F471AE3-35AD-4659-A537-64469A1192B7}" destId="{A18A9C17-9390-45A0-9885-C461F53A3FB1}" srcOrd="0" destOrd="0" presId="urn:microsoft.com/office/officeart/2005/8/layout/list1"/>
    <dgm:cxn modelId="{24A3AED4-FE67-4BA8-92CE-59041C710C78}" srcId="{42031ACC-6574-4D38-916E-D3FE9DDEC056}" destId="{BF24DA59-026C-4815-9F03-9D8CBAD68190}" srcOrd="0" destOrd="0" parTransId="{129B1169-BA9B-4ABE-A877-3D8124A405C4}" sibTransId="{6EDC0D22-91C7-4DB2-875A-49C5C31BE87B}"/>
    <dgm:cxn modelId="{CE9516F1-0D74-4825-A300-F25C82B4DCA1}" srcId="{0F471AE3-35AD-4659-A537-64469A1192B7}" destId="{5FC67929-4F3E-40A5-B522-39D9C17F17FA}" srcOrd="0" destOrd="0" parTransId="{031FE35B-1B1F-4B00-BCB0-D5A5E66A1398}" sibTransId="{765FF3C8-971C-4B6D-9287-A2334860355B}"/>
    <dgm:cxn modelId="{898FCA41-C735-7741-BC08-99834A4A7E95}" type="presParOf" srcId="{A18A9C17-9390-45A0-9885-C461F53A3FB1}" destId="{058A2EBD-9C5A-44D7-A7B9-847DD30F7892}" srcOrd="0" destOrd="0" presId="urn:microsoft.com/office/officeart/2005/8/layout/list1"/>
    <dgm:cxn modelId="{722C0C89-5B00-D24B-8AED-2AC1A30523F2}" type="presParOf" srcId="{058A2EBD-9C5A-44D7-A7B9-847DD30F7892}" destId="{21294880-741F-4BF1-BAA5-B30CF3150C41}" srcOrd="0" destOrd="0" presId="urn:microsoft.com/office/officeart/2005/8/layout/list1"/>
    <dgm:cxn modelId="{0446E70A-FEA1-C943-98C6-75C92EEA7E40}" type="presParOf" srcId="{058A2EBD-9C5A-44D7-A7B9-847DD30F7892}" destId="{388E9321-8D70-4823-B5EB-615A95EE3FAF}" srcOrd="1" destOrd="0" presId="urn:microsoft.com/office/officeart/2005/8/layout/list1"/>
    <dgm:cxn modelId="{F0BABBE7-E1C3-5A4A-BB4B-C725D6C8C9AB}" type="presParOf" srcId="{A18A9C17-9390-45A0-9885-C461F53A3FB1}" destId="{68023199-5233-441C-B208-9C98B45D0BA7}" srcOrd="1" destOrd="0" presId="urn:microsoft.com/office/officeart/2005/8/layout/list1"/>
    <dgm:cxn modelId="{9A815C69-E6D5-1545-9C1A-0FD12A98C0E9}" type="presParOf" srcId="{A18A9C17-9390-45A0-9885-C461F53A3FB1}" destId="{64A7C398-1706-4F22-9E19-8A05FD4866AD}" srcOrd="2" destOrd="0" presId="urn:microsoft.com/office/officeart/2005/8/layout/list1"/>
    <dgm:cxn modelId="{43EF5AEB-9AB5-9A4A-AD52-9FA86140A0FF}" type="presParOf" srcId="{A18A9C17-9390-45A0-9885-C461F53A3FB1}" destId="{4F507270-8CAC-47DB-AF87-20CF4F733458}" srcOrd="3" destOrd="0" presId="urn:microsoft.com/office/officeart/2005/8/layout/list1"/>
    <dgm:cxn modelId="{3BC832BD-544C-3148-9CA7-563E8F7E529E}" type="presParOf" srcId="{A18A9C17-9390-45A0-9885-C461F53A3FB1}" destId="{222BBF98-EF9E-4F9C-A8D1-DFFE511C290E}" srcOrd="4" destOrd="0" presId="urn:microsoft.com/office/officeart/2005/8/layout/list1"/>
    <dgm:cxn modelId="{9507A988-9B8A-F44F-96A2-C07B8F14CD54}" type="presParOf" srcId="{222BBF98-EF9E-4F9C-A8D1-DFFE511C290E}" destId="{F948596F-66AB-4CEB-BC73-71F94FC1E782}" srcOrd="0" destOrd="0" presId="urn:microsoft.com/office/officeart/2005/8/layout/list1"/>
    <dgm:cxn modelId="{459CD029-7B43-1049-9061-B209F7B833CA}" type="presParOf" srcId="{222BBF98-EF9E-4F9C-A8D1-DFFE511C290E}" destId="{516D4855-D455-461D-B133-4A6ABF967E75}" srcOrd="1" destOrd="0" presId="urn:microsoft.com/office/officeart/2005/8/layout/list1"/>
    <dgm:cxn modelId="{A9F389DC-4FA4-EE44-BB55-EC432F8E421B}" type="presParOf" srcId="{A18A9C17-9390-45A0-9885-C461F53A3FB1}" destId="{1044C2FB-B0AD-4122-B7BB-A2BF90DD06D1}" srcOrd="5" destOrd="0" presId="urn:microsoft.com/office/officeart/2005/8/layout/list1"/>
    <dgm:cxn modelId="{FCD31FBA-F17B-6547-96C0-5C3A02B36858}" type="presParOf" srcId="{A18A9C17-9390-45A0-9885-C461F53A3FB1}" destId="{868E0566-D896-4F80-B148-73E81DD805D9}" srcOrd="6"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270CD-5D30-3C41-A151-1083F367EA74}">
      <dsp:nvSpPr>
        <dsp:cNvPr id="0" name=""/>
        <dsp:cNvSpPr/>
      </dsp:nvSpPr>
      <dsp:spPr>
        <a:xfrm rot="10800000">
          <a:off x="5307075" y="1407499"/>
          <a:ext cx="2397763" cy="1438101"/>
        </a:xfrm>
        <a:prstGeom prst="corner">
          <a:avLst>
            <a:gd name="adj1" fmla="val 16120"/>
            <a:gd name="adj2" fmla="val 1611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FE501AF-3EB8-5D4D-B833-56BF54CD148B}">
      <dsp:nvSpPr>
        <dsp:cNvPr id="0" name=""/>
        <dsp:cNvSpPr/>
      </dsp:nvSpPr>
      <dsp:spPr>
        <a:xfrm>
          <a:off x="22667" y="343125"/>
          <a:ext cx="2162782" cy="1893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rtl="0">
            <a:lnSpc>
              <a:spcPct val="90000"/>
            </a:lnSpc>
            <a:spcBef>
              <a:spcPct val="0"/>
            </a:spcBef>
            <a:spcAft>
              <a:spcPct val="35000"/>
            </a:spcAft>
            <a:buNone/>
          </a:pPr>
          <a:r>
            <a:rPr lang="en-US" sz="1800" b="1" kern="1200" dirty="0">
              <a:latin typeface="Cambria" charset="0"/>
              <a:ea typeface="Cambria" charset="0"/>
              <a:cs typeface="Cambria" charset="0"/>
            </a:rPr>
            <a:t>Objective</a:t>
          </a:r>
        </a:p>
        <a:p>
          <a:pPr marL="114300" lvl="1" indent="-114300" algn="l" defTabSz="577850" rtl="0">
            <a:lnSpc>
              <a:spcPct val="90000"/>
            </a:lnSpc>
            <a:spcBef>
              <a:spcPct val="0"/>
            </a:spcBef>
            <a:spcAft>
              <a:spcPct val="15000"/>
            </a:spcAft>
            <a:buChar char="•"/>
          </a:pPr>
          <a:r>
            <a:rPr lang="en-US" sz="1300" kern="1200" dirty="0">
              <a:latin typeface="Cambria" charset="0"/>
              <a:ea typeface="Cambria" charset="0"/>
              <a:cs typeface="Cambria" charset="0"/>
            </a:rPr>
            <a:t>Select stocks that are undervalued and will outperform their industry and the S&amp;P 500 index over the course of the investment period.</a:t>
          </a:r>
        </a:p>
      </dsp:txBody>
      <dsp:txXfrm>
        <a:off x="22667" y="343125"/>
        <a:ext cx="2162782" cy="1893704"/>
      </dsp:txXfrm>
    </dsp:sp>
    <dsp:sp modelId="{3DB94713-07D2-2248-B9A7-588D51507542}">
      <dsp:nvSpPr>
        <dsp:cNvPr id="0" name=""/>
        <dsp:cNvSpPr/>
      </dsp:nvSpPr>
      <dsp:spPr>
        <a:xfrm rot="5400000">
          <a:off x="5302279" y="753892"/>
          <a:ext cx="407619" cy="407619"/>
        </a:xfrm>
        <a:prstGeom prst="triangle">
          <a:avLst>
            <a:gd name="adj" fmla="val 10000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B0D1C75-E97A-BE42-BF36-980FDF704612}">
      <dsp:nvSpPr>
        <dsp:cNvPr id="0" name=""/>
        <dsp:cNvSpPr/>
      </dsp:nvSpPr>
      <dsp:spPr>
        <a:xfrm rot="10800000">
          <a:off x="2657546" y="753057"/>
          <a:ext cx="2397763" cy="1438101"/>
        </a:xfrm>
        <a:prstGeom prst="corner">
          <a:avLst>
            <a:gd name="adj1" fmla="val 16120"/>
            <a:gd name="adj2" fmla="val 1611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40B827A-87D2-714E-9916-85451FCC2DBA}">
      <dsp:nvSpPr>
        <dsp:cNvPr id="0" name=""/>
        <dsp:cNvSpPr/>
      </dsp:nvSpPr>
      <dsp:spPr>
        <a:xfrm>
          <a:off x="2652750" y="990605"/>
          <a:ext cx="2162782" cy="1893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rtl="0">
            <a:lnSpc>
              <a:spcPct val="90000"/>
            </a:lnSpc>
            <a:spcBef>
              <a:spcPct val="0"/>
            </a:spcBef>
            <a:spcAft>
              <a:spcPct val="35000"/>
            </a:spcAft>
            <a:buNone/>
          </a:pPr>
          <a:r>
            <a:rPr lang="en-US" sz="1800" b="1" kern="1200" dirty="0">
              <a:latin typeface="Cambria" charset="0"/>
              <a:ea typeface="Cambria" charset="0"/>
              <a:cs typeface="Cambria" charset="0"/>
            </a:rPr>
            <a:t>Asset Allocation Targets</a:t>
          </a:r>
        </a:p>
        <a:p>
          <a:pPr marL="114300" lvl="1" indent="-114300" algn="l" defTabSz="577850" rtl="0">
            <a:lnSpc>
              <a:spcPct val="90000"/>
            </a:lnSpc>
            <a:spcBef>
              <a:spcPct val="0"/>
            </a:spcBef>
            <a:spcAft>
              <a:spcPct val="15000"/>
            </a:spcAft>
            <a:buChar char="•"/>
          </a:pPr>
          <a:r>
            <a:rPr lang="en-US" sz="1300" kern="1200" dirty="0">
              <a:latin typeface="Cambria" charset="0"/>
              <a:ea typeface="Cambria" charset="0"/>
              <a:cs typeface="Cambria" charset="0"/>
            </a:rPr>
            <a:t>Not more than 10% invested in any one stock</a:t>
          </a:r>
        </a:p>
        <a:p>
          <a:pPr marL="114300" lvl="1" indent="-114300" algn="l" defTabSz="577850" rtl="0">
            <a:lnSpc>
              <a:spcPct val="90000"/>
            </a:lnSpc>
            <a:spcBef>
              <a:spcPct val="0"/>
            </a:spcBef>
            <a:spcAft>
              <a:spcPct val="15000"/>
            </a:spcAft>
            <a:buChar char="•"/>
          </a:pPr>
          <a:r>
            <a:rPr lang="en-US" sz="1300" kern="1200" dirty="0">
              <a:latin typeface="Cambria" charset="0"/>
              <a:ea typeface="Cambria" charset="0"/>
              <a:cs typeface="Cambria" charset="0"/>
            </a:rPr>
            <a:t>Not more than 20% invested in any one sector</a:t>
          </a:r>
        </a:p>
        <a:p>
          <a:pPr marL="114300" lvl="1" indent="-114300" algn="l" defTabSz="577850" rtl="0">
            <a:lnSpc>
              <a:spcPct val="90000"/>
            </a:lnSpc>
            <a:spcBef>
              <a:spcPct val="0"/>
            </a:spcBef>
            <a:spcAft>
              <a:spcPct val="15000"/>
            </a:spcAft>
            <a:buChar char="•"/>
          </a:pPr>
          <a:r>
            <a:rPr lang="en-US" sz="1300" kern="1200" dirty="0">
              <a:latin typeface="Cambria" charset="0"/>
              <a:ea typeface="Cambria" charset="0"/>
              <a:cs typeface="Cambria" charset="0"/>
            </a:rPr>
            <a:t>Not more than 25% invested in any one index</a:t>
          </a:r>
        </a:p>
        <a:p>
          <a:pPr marL="114300" lvl="1" indent="-114300" algn="l" defTabSz="577850" rtl="0">
            <a:lnSpc>
              <a:spcPct val="90000"/>
            </a:lnSpc>
            <a:spcBef>
              <a:spcPct val="0"/>
            </a:spcBef>
            <a:spcAft>
              <a:spcPct val="15000"/>
            </a:spcAft>
            <a:buChar char="•"/>
          </a:pPr>
          <a:r>
            <a:rPr lang="en-US" sz="1300" kern="1200" dirty="0">
              <a:latin typeface="Cambria" charset="0"/>
              <a:ea typeface="Cambria" charset="0"/>
              <a:cs typeface="Cambria" charset="0"/>
            </a:rPr>
            <a:t>40% Value | 40% Growth | 20% Dividend</a:t>
          </a:r>
        </a:p>
        <a:p>
          <a:pPr marL="114300" lvl="1" indent="-114300" algn="l" defTabSz="577850" rtl="0">
            <a:lnSpc>
              <a:spcPct val="90000"/>
            </a:lnSpc>
            <a:spcBef>
              <a:spcPct val="0"/>
            </a:spcBef>
            <a:spcAft>
              <a:spcPct val="15000"/>
            </a:spcAft>
            <a:buChar char="•"/>
          </a:pPr>
          <a:r>
            <a:rPr lang="en-US" sz="1300" kern="1200" dirty="0">
              <a:latin typeface="Cambria" charset="0"/>
              <a:ea typeface="Cambria" charset="0"/>
              <a:cs typeface="Cambria" charset="0"/>
            </a:rPr>
            <a:t>No “sin” stocks</a:t>
          </a:r>
        </a:p>
      </dsp:txBody>
      <dsp:txXfrm>
        <a:off x="2652750" y="990605"/>
        <a:ext cx="2162782" cy="1893704"/>
      </dsp:txXfrm>
    </dsp:sp>
    <dsp:sp modelId="{8F3B8927-A217-A14B-B83D-8EDA29508370}">
      <dsp:nvSpPr>
        <dsp:cNvPr id="0" name=""/>
        <dsp:cNvSpPr/>
      </dsp:nvSpPr>
      <dsp:spPr>
        <a:xfrm rot="5400000">
          <a:off x="2652750" y="99450"/>
          <a:ext cx="407619" cy="407619"/>
        </a:xfrm>
        <a:prstGeom prst="triangle">
          <a:avLst>
            <a:gd name="adj" fmla="val 10000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7FC7DB6-8343-1640-A62E-79B2A222C5AD}">
      <dsp:nvSpPr>
        <dsp:cNvPr id="0" name=""/>
        <dsp:cNvSpPr/>
      </dsp:nvSpPr>
      <dsp:spPr>
        <a:xfrm rot="10800000">
          <a:off x="8017" y="98615"/>
          <a:ext cx="2397763" cy="1438101"/>
        </a:xfrm>
        <a:prstGeom prst="corner">
          <a:avLst>
            <a:gd name="adj1" fmla="val 16120"/>
            <a:gd name="adj2" fmla="val 16110"/>
          </a:avLst>
        </a:prstGeom>
        <a:solidFill>
          <a:srgbClr val="005A3C"/>
        </a:solidFill>
        <a:ln w="25400" cap="flat" cmpd="sng" algn="ctr">
          <a:solidFill>
            <a:srgbClr val="D2D2D2"/>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DDD1B9A-CADD-8E4F-954E-2E71C00B4FCC}">
      <dsp:nvSpPr>
        <dsp:cNvPr id="0" name=""/>
        <dsp:cNvSpPr/>
      </dsp:nvSpPr>
      <dsp:spPr>
        <a:xfrm>
          <a:off x="5298125" y="1658234"/>
          <a:ext cx="2162782" cy="1893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US" sz="2000" b="1" kern="1200" dirty="0">
              <a:latin typeface="Cambria" charset="0"/>
              <a:ea typeface="Cambria" charset="0"/>
              <a:cs typeface="Cambria" charset="0"/>
            </a:rPr>
            <a:t>Benchmark</a:t>
          </a:r>
          <a:r>
            <a:rPr lang="en-US" sz="2000" kern="1200" dirty="0">
              <a:latin typeface="Cambria" charset="0"/>
              <a:ea typeface="Cambria" charset="0"/>
              <a:cs typeface="Cambria" charset="0"/>
            </a:rPr>
            <a:t> </a:t>
          </a:r>
        </a:p>
        <a:p>
          <a:pPr marL="114300" lvl="1" indent="-114300" algn="ctr" defTabSz="577850" rtl="0">
            <a:lnSpc>
              <a:spcPct val="90000"/>
            </a:lnSpc>
            <a:spcBef>
              <a:spcPct val="0"/>
            </a:spcBef>
            <a:spcAft>
              <a:spcPct val="15000"/>
            </a:spcAft>
            <a:buChar char="•"/>
          </a:pPr>
          <a:r>
            <a:rPr lang="en-US" sz="1300" kern="1200" dirty="0">
              <a:latin typeface="Cambria" charset="0"/>
              <a:ea typeface="Cambria" charset="0"/>
              <a:cs typeface="Cambria" charset="0"/>
            </a:rPr>
            <a:t>S&amp;P 500 Index</a:t>
          </a:r>
        </a:p>
      </dsp:txBody>
      <dsp:txXfrm>
        <a:off x="5298125" y="1658234"/>
        <a:ext cx="2162782" cy="1893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7C398-1706-4F22-9E19-8A05FD4866AD}">
      <dsp:nvSpPr>
        <dsp:cNvPr id="0" name=""/>
        <dsp:cNvSpPr/>
      </dsp:nvSpPr>
      <dsp:spPr>
        <a:xfrm>
          <a:off x="0" y="440764"/>
          <a:ext cx="2632544" cy="552864"/>
        </a:xfrm>
        <a:prstGeom prst="rect">
          <a:avLst/>
        </a:prstGeom>
        <a:solidFill>
          <a:schemeClr val="bg1">
            <a:alpha val="90000"/>
          </a:schemeClr>
        </a:solidFill>
        <a:ln w="63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04315" tIns="124968" rIns="204315"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latin typeface="Cambria" panose="02040503050406030204" pitchFamily="18" charset="0"/>
            </a:rPr>
            <a:t>Highest betas in the Fall 2019 SAP fund</a:t>
          </a:r>
        </a:p>
      </dsp:txBody>
      <dsp:txXfrm>
        <a:off x="0" y="440764"/>
        <a:ext cx="2632544" cy="552864"/>
      </dsp:txXfrm>
    </dsp:sp>
    <dsp:sp modelId="{388E9321-8D70-4823-B5EB-615A95EE3FAF}">
      <dsp:nvSpPr>
        <dsp:cNvPr id="0" name=""/>
        <dsp:cNvSpPr/>
      </dsp:nvSpPr>
      <dsp:spPr>
        <a:xfrm>
          <a:off x="131498" y="22541"/>
          <a:ext cx="2131616" cy="506782"/>
        </a:xfrm>
        <a:prstGeom prst="roundRect">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653" tIns="0" rIns="69653" bIns="0"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Cambria" panose="02040503050406030204" pitchFamily="18" charset="0"/>
            </a:rPr>
            <a:t>Canadian Natural Resources, Caterpillar, and Keycorp</a:t>
          </a:r>
        </a:p>
      </dsp:txBody>
      <dsp:txXfrm>
        <a:off x="156237" y="47280"/>
        <a:ext cx="2082138" cy="457304"/>
      </dsp:txXfrm>
    </dsp:sp>
    <dsp:sp modelId="{868E0566-D896-4F80-B148-73E81DD805D9}">
      <dsp:nvSpPr>
        <dsp:cNvPr id="0" name=""/>
        <dsp:cNvSpPr/>
      </dsp:nvSpPr>
      <dsp:spPr>
        <a:xfrm>
          <a:off x="0" y="1218570"/>
          <a:ext cx="2632544" cy="869400"/>
        </a:xfrm>
        <a:prstGeom prst="rect">
          <a:avLst/>
        </a:prstGeom>
        <a:solidFill>
          <a:schemeClr val="bg1">
            <a:alpha val="90000"/>
          </a:schemeClr>
        </a:solidFill>
        <a:ln w="63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04315" tIns="124968" rIns="204315"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latin typeface="Cambria" panose="02040503050406030204" pitchFamily="18" charset="0"/>
            </a:rPr>
            <a:t>The higher risk stocks in our portfolio did not tend to have higher returns as shown by the negative trend-line.</a:t>
          </a:r>
        </a:p>
      </dsp:txBody>
      <dsp:txXfrm>
        <a:off x="0" y="1218570"/>
        <a:ext cx="2632544" cy="869400"/>
      </dsp:txXfrm>
    </dsp:sp>
    <dsp:sp modelId="{516D4855-D455-461D-B133-4A6ABF967E75}">
      <dsp:nvSpPr>
        <dsp:cNvPr id="0" name=""/>
        <dsp:cNvSpPr/>
      </dsp:nvSpPr>
      <dsp:spPr>
        <a:xfrm>
          <a:off x="131498" y="1026028"/>
          <a:ext cx="2129573" cy="281101"/>
        </a:xfrm>
        <a:prstGeom prst="roundRect">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653" tIns="0" rIns="69653"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mbria" panose="02040503050406030204" pitchFamily="18" charset="0"/>
            </a:rPr>
            <a:t>Risk ≠ Reward</a:t>
          </a:r>
        </a:p>
      </dsp:txBody>
      <dsp:txXfrm>
        <a:off x="145220" y="1039750"/>
        <a:ext cx="2102129" cy="253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7C398-1706-4F22-9E19-8A05FD4866AD}">
      <dsp:nvSpPr>
        <dsp:cNvPr id="0" name=""/>
        <dsp:cNvSpPr/>
      </dsp:nvSpPr>
      <dsp:spPr>
        <a:xfrm>
          <a:off x="0" y="318419"/>
          <a:ext cx="2795908" cy="552864"/>
        </a:xfrm>
        <a:prstGeom prst="rect">
          <a:avLst/>
        </a:prstGeom>
        <a:solidFill>
          <a:schemeClr val="bg1">
            <a:alpha val="90000"/>
          </a:schemeClr>
        </a:solidFill>
        <a:ln w="63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16994" tIns="124968" rIns="216994"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latin typeface="Cambria" panose="02040503050406030204" pitchFamily="18" charset="0"/>
            </a:rPr>
            <a:t>Highest weighted betas in the SAP portfolio</a:t>
          </a:r>
        </a:p>
      </dsp:txBody>
      <dsp:txXfrm>
        <a:off x="0" y="318419"/>
        <a:ext cx="2795908" cy="552864"/>
      </dsp:txXfrm>
    </dsp:sp>
    <dsp:sp modelId="{388E9321-8D70-4823-B5EB-615A95EE3FAF}">
      <dsp:nvSpPr>
        <dsp:cNvPr id="0" name=""/>
        <dsp:cNvSpPr/>
      </dsp:nvSpPr>
      <dsp:spPr>
        <a:xfrm>
          <a:off x="139658" y="44731"/>
          <a:ext cx="2263895" cy="362247"/>
        </a:xfrm>
        <a:prstGeom prst="roundRect">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5" tIns="0" rIns="73975"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mbria" panose="02040503050406030204" pitchFamily="18" charset="0"/>
            </a:rPr>
            <a:t>Microsoft, Caterpillar, Nike</a:t>
          </a:r>
        </a:p>
      </dsp:txBody>
      <dsp:txXfrm>
        <a:off x="157341" y="62414"/>
        <a:ext cx="2228529" cy="326881"/>
      </dsp:txXfrm>
    </dsp:sp>
    <dsp:sp modelId="{868E0566-D896-4F80-B148-73E81DD805D9}">
      <dsp:nvSpPr>
        <dsp:cNvPr id="0" name=""/>
        <dsp:cNvSpPr/>
      </dsp:nvSpPr>
      <dsp:spPr>
        <a:xfrm>
          <a:off x="0" y="1096226"/>
          <a:ext cx="2795908" cy="1020600"/>
        </a:xfrm>
        <a:prstGeom prst="rect">
          <a:avLst/>
        </a:prstGeom>
        <a:solidFill>
          <a:schemeClr val="bg1">
            <a:alpha val="90000"/>
          </a:schemeClr>
        </a:solidFill>
        <a:ln w="63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16994" tIns="124968" rIns="216994" bIns="85344" numCol="1" spcCol="1270" anchor="t" anchorCtr="0">
          <a:noAutofit/>
        </a:bodyPr>
        <a:lstStyle/>
        <a:p>
          <a:pPr marL="114300" lvl="1" indent="-114300" algn="l" defTabSz="533400" rtl="0">
            <a:lnSpc>
              <a:spcPct val="90000"/>
            </a:lnSpc>
            <a:spcBef>
              <a:spcPct val="0"/>
            </a:spcBef>
            <a:spcAft>
              <a:spcPct val="15000"/>
            </a:spcAft>
            <a:buChar char="•"/>
          </a:pPr>
          <a:r>
            <a:rPr lang="en-US" sz="1200" kern="1200" dirty="0">
              <a:latin typeface="Cambria" panose="02040503050406030204" pitchFamily="18" charset="0"/>
            </a:rPr>
            <a:t>The high risk stocks in our portfolio with higher weights did usually  generate the highest reward as shown by the positive trend-line. </a:t>
          </a:r>
        </a:p>
      </dsp:txBody>
      <dsp:txXfrm>
        <a:off x="0" y="1096226"/>
        <a:ext cx="2795908" cy="1020600"/>
      </dsp:txXfrm>
    </dsp:sp>
    <dsp:sp modelId="{516D4855-D455-461D-B133-4A6ABF967E75}">
      <dsp:nvSpPr>
        <dsp:cNvPr id="0" name=""/>
        <dsp:cNvSpPr/>
      </dsp:nvSpPr>
      <dsp:spPr>
        <a:xfrm>
          <a:off x="139658" y="903684"/>
          <a:ext cx="2261725" cy="281101"/>
        </a:xfrm>
        <a:prstGeom prst="roundRect">
          <a:avLst/>
        </a:prstGeom>
        <a:solidFill>
          <a:srgbClr val="005A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975" tIns="0" rIns="73975"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Cambria" panose="02040503050406030204" pitchFamily="18" charset="0"/>
            </a:rPr>
            <a:t>Risk = Reward</a:t>
          </a:r>
        </a:p>
      </dsp:txBody>
      <dsp:txXfrm>
        <a:off x="153380" y="917406"/>
        <a:ext cx="2234281" cy="25365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10edfb56c_2_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g510edfb56c_2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701150742_2_18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g5701150742_2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5701150742_2_1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5701150742_2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701150742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5701150742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701150742_7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5701150742_7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70f2758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g570f2758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701150742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g5701150742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70115074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570115074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701150742_2_6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5701150742_2_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701150742_2_6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5701150742_2_6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701150742_7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5701150742_7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10edfb56c_2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510edfb56c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701150742_2_6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5701150742_2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701150742_5_1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g5701150742_5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701150742_5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g5701150742_5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5701150742_7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g5701150742_7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5701150742_5_1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g5701150742_5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701150742_6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701150742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701150742_2_68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g5701150742_2_6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5701150742_5_2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0" name="Google Shape;710;g5701150742_5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5701150742_7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g5701150742_7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5701150742_5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0" name="Google Shape;790;g5701150742_5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10edfb56c_2_10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510edfb56c_2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5701150742_2_9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0" name="Google Shape;830;g5701150742_2_9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5701150742_2_9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9" name="Google Shape;839;g5701150742_2_9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5701150742_2_9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9" name="Google Shape;849;g5701150742_2_9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570115074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9" name="Google Shape;889;g570115074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5701150742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9" name="Google Shape;929;g5701150742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570f27589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0" name="Google Shape;970;g570f27589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5701150742_7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6" name="Google Shape;996;g5701150742_7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5701150742_2_10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2" name="Google Shape;1022;g5701150742_2_10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701150742_2_10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9" name="Google Shape;1049;g5701150742_2_10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10edfb56c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510edfb56c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0F275-8056-42E4-A979-4D1869C84C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860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5701150742_2_10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9" name="Google Shape;1049;g5701150742_2_10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959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6c4ad84dc_0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56c4ad84d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6c4ad84dc_0_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g56c4ad84dc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1390d917b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51390d917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6ce2d4983_0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g56ce2d4983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6ce2d4983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g56ce2d4983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1390d917b_0_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51390d917b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6c4ad84dc_0_1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g56c4ad84dc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6c4ad84dc_0_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https://www.morningstar.com/news/dow-jones/health/TDJNDN_201904166414/hca-healthcare-down-over-7-on-pace-for-largest-oneday-decline-in-over-two-years-data-talk.html</a:t>
            </a:r>
            <a:endParaRPr/>
          </a:p>
        </p:txBody>
      </p:sp>
      <p:sp>
        <p:nvSpPr>
          <p:cNvPr id="324" name="Google Shape;324;g56c4ad84dc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8ff185af1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58ff185af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0F275-8056-42E4-A979-4D1869C84C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88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14418523e_1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514418523e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51441854f7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51441854f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1441854f7_0_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51441854f7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10edfb56c_2_1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510edfb56c_2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8421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10edfb56c_2_10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510edfb56c_2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10edfb56c_2_11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g510edfb56c_2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10edfb56c_2_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510edfb56c_2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10edfb56c_2_1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510edfb56c_2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lvl="0" algn="ctr">
              <a:lnSpc>
                <a:spcPct val="90000"/>
              </a:lnSpc>
              <a:spcBef>
                <a:spcPts val="0"/>
              </a:spcBef>
              <a:spcAft>
                <a:spcPts val="0"/>
              </a:spcAft>
              <a:buClr>
                <a:schemeClr val="lt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lstStyle>
            <a:lvl1pPr lvl="0" algn="ctr">
              <a:lnSpc>
                <a:spcPct val="9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71" name="Google Shape;71;p16"/>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2" name="Google Shape;72;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sp>
        <p:nvSpPr>
          <p:cNvPr id="82" name="Google Shape;82;p1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4" name="Google Shape;84;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1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 name="Google Shape;96;p2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3" name="Google Shape;103;p2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p2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5" name="Google Shape;105;p2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4"/>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1" name="Google Shape;121;p2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6"/>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sldNum" idx="12"/>
          </p:nvPr>
        </p:nvSpPr>
        <p:spPr>
          <a:xfrm>
            <a:off x="8686800" y="4972050"/>
            <a:ext cx="381000" cy="17145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800">
                <a:solidFill>
                  <a:srgbClr val="000000"/>
                </a:solidFill>
                <a:latin typeface="Arial"/>
                <a:ea typeface="Arial"/>
                <a:cs typeface="Arial"/>
                <a:sym typeface="Arial"/>
              </a:defRPr>
            </a:lvl1pPr>
            <a:lvl2pPr marL="0" marR="0" lvl="1" indent="0" algn="l" rtl="0">
              <a:spcBef>
                <a:spcPts val="0"/>
              </a:spcBef>
              <a:buNone/>
              <a:defRPr sz="800">
                <a:solidFill>
                  <a:srgbClr val="000000"/>
                </a:solidFill>
                <a:latin typeface="Arial"/>
                <a:ea typeface="Arial"/>
                <a:cs typeface="Arial"/>
                <a:sym typeface="Arial"/>
              </a:defRPr>
            </a:lvl2pPr>
            <a:lvl3pPr marL="0" marR="0" lvl="2" indent="0" algn="l" rtl="0">
              <a:spcBef>
                <a:spcPts val="0"/>
              </a:spcBef>
              <a:buNone/>
              <a:defRPr sz="800">
                <a:solidFill>
                  <a:srgbClr val="000000"/>
                </a:solidFill>
                <a:latin typeface="Arial"/>
                <a:ea typeface="Arial"/>
                <a:cs typeface="Arial"/>
                <a:sym typeface="Arial"/>
              </a:defRPr>
            </a:lvl3pPr>
            <a:lvl4pPr marL="0" marR="0" lvl="3" indent="0" algn="l" rtl="0">
              <a:spcBef>
                <a:spcPts val="0"/>
              </a:spcBef>
              <a:buNone/>
              <a:defRPr sz="800">
                <a:solidFill>
                  <a:srgbClr val="000000"/>
                </a:solidFill>
                <a:latin typeface="Arial"/>
                <a:ea typeface="Arial"/>
                <a:cs typeface="Arial"/>
                <a:sym typeface="Arial"/>
              </a:defRPr>
            </a:lvl4pPr>
            <a:lvl5pPr marL="0" marR="0" lvl="4" indent="0" algn="l" rtl="0">
              <a:spcBef>
                <a:spcPts val="0"/>
              </a:spcBef>
              <a:buNone/>
              <a:defRPr sz="800">
                <a:solidFill>
                  <a:srgbClr val="000000"/>
                </a:solidFill>
                <a:latin typeface="Arial"/>
                <a:ea typeface="Arial"/>
                <a:cs typeface="Arial"/>
                <a:sym typeface="Arial"/>
              </a:defRPr>
            </a:lvl5pPr>
            <a:lvl6pPr marL="0" marR="0" lvl="5" indent="0" algn="l" rtl="0">
              <a:spcBef>
                <a:spcPts val="0"/>
              </a:spcBef>
              <a:buNone/>
              <a:defRPr sz="800">
                <a:solidFill>
                  <a:srgbClr val="000000"/>
                </a:solidFill>
                <a:latin typeface="Arial"/>
                <a:ea typeface="Arial"/>
                <a:cs typeface="Arial"/>
                <a:sym typeface="Arial"/>
              </a:defRPr>
            </a:lvl6pPr>
            <a:lvl7pPr marL="0" marR="0" lvl="6" indent="0" algn="l" rtl="0">
              <a:spcBef>
                <a:spcPts val="0"/>
              </a:spcBef>
              <a:buNone/>
              <a:defRPr sz="800">
                <a:solidFill>
                  <a:srgbClr val="000000"/>
                </a:solidFill>
                <a:latin typeface="Arial"/>
                <a:ea typeface="Arial"/>
                <a:cs typeface="Arial"/>
                <a:sym typeface="Arial"/>
              </a:defRPr>
            </a:lvl7pPr>
            <a:lvl8pPr marL="0" marR="0" lvl="7" indent="0" algn="l" rtl="0">
              <a:spcBef>
                <a:spcPts val="0"/>
              </a:spcBef>
              <a:buNone/>
              <a:defRPr sz="800">
                <a:solidFill>
                  <a:srgbClr val="000000"/>
                </a:solidFill>
                <a:latin typeface="Arial"/>
                <a:ea typeface="Arial"/>
                <a:cs typeface="Arial"/>
                <a:sym typeface="Arial"/>
              </a:defRPr>
            </a:lvl8pPr>
            <a:lvl9pPr marL="0" marR="0" lvl="8" indent="0" algn="l" rtl="0">
              <a:spcBef>
                <a:spcPts val="0"/>
              </a:spcBef>
              <a:buNone/>
              <a:defRPr sz="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912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6"/>
        <p:cNvGrpSpPr/>
        <p:nvPr/>
      </p:nvGrpSpPr>
      <p:grpSpPr>
        <a:xfrm>
          <a:off x="0" y="0"/>
          <a:ext cx="0" cy="0"/>
          <a:chOff x="0" y="0"/>
          <a:chExt cx="0" cy="0"/>
        </a:xfrm>
      </p:grpSpPr>
      <p:sp>
        <p:nvSpPr>
          <p:cNvPr id="7" name="Google Shape;7;p2"/>
          <p:cNvSpPr txBox="1">
            <a:spLocks noGrp="1"/>
          </p:cNvSpPr>
          <p:nvPr>
            <p:ph type="title"/>
          </p:nvPr>
        </p:nvSpPr>
        <p:spPr>
          <a:xfrm>
            <a:off x="722313" y="3305176"/>
            <a:ext cx="7772400" cy="1021556"/>
          </a:xfrm>
          <a:prstGeom prst="rect">
            <a:avLst/>
          </a:prstGeom>
          <a:noFill/>
          <a:ln>
            <a:noFill/>
          </a:ln>
        </p:spPr>
        <p:txBody>
          <a:bodyPr spcFirstLastPara="1" wrap="square" lIns="68575" tIns="34275" rIns="68575" bIns="34275" anchor="t" anchorCtr="0"/>
          <a:lstStyle>
            <a:lvl1pPr marR="0" lvl="0" algn="l" rtl="0">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 name="Google Shape;8;p2"/>
          <p:cNvSpPr txBox="1">
            <a:spLocks noGrp="1"/>
          </p:cNvSpPr>
          <p:nvPr>
            <p:ph type="body" idx="1"/>
          </p:nvPr>
        </p:nvSpPr>
        <p:spPr>
          <a:xfrm>
            <a:off x="722313" y="2180035"/>
            <a:ext cx="7772400" cy="1125140"/>
          </a:xfrm>
          <a:prstGeom prst="rect">
            <a:avLst/>
          </a:prstGeom>
          <a:noFill/>
          <a:ln>
            <a:noFill/>
          </a:ln>
        </p:spPr>
        <p:txBody>
          <a:bodyPr spcFirstLastPara="1" wrap="square" lIns="68575" tIns="34275" rIns="68575" bIns="3427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3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3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3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3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3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3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cxnSp>
        <p:nvCxnSpPr>
          <p:cNvPr id="10" name="Google Shape;10;p2"/>
          <p:cNvCxnSpPr/>
          <p:nvPr/>
        </p:nvCxnSpPr>
        <p:spPr>
          <a:xfrm>
            <a:off x="176050" y="4857750"/>
            <a:ext cx="8763000" cy="0"/>
          </a:xfrm>
          <a:prstGeom prst="straightConnector1">
            <a:avLst/>
          </a:prstGeom>
          <a:noFill/>
          <a:ln w="9525" cap="flat" cmpd="sng">
            <a:solidFill>
              <a:schemeClr val="dk1"/>
            </a:solidFill>
            <a:prstDash val="solid"/>
            <a:round/>
            <a:headEnd type="none" w="sm" len="sm"/>
            <a:tailEnd type="none" w="sm" len="sm"/>
          </a:ln>
        </p:spPr>
      </p:cxnSp>
      <p:cxnSp>
        <p:nvCxnSpPr>
          <p:cNvPr id="11" name="Google Shape;11;p2"/>
          <p:cNvCxnSpPr/>
          <p:nvPr/>
        </p:nvCxnSpPr>
        <p:spPr>
          <a:xfrm>
            <a:off x="8558050" y="4857750"/>
            <a:ext cx="0" cy="171450"/>
          </a:xfrm>
          <a:prstGeom prst="straightConnector1">
            <a:avLst/>
          </a:prstGeom>
          <a:noFill/>
          <a:ln w="9525" cap="flat" cmpd="sng">
            <a:solidFill>
              <a:schemeClr val="dk1"/>
            </a:solidFill>
            <a:prstDash val="solid"/>
            <a:round/>
            <a:headEnd type="none" w="sm" len="sm"/>
            <a:tailEnd type="none" w="sm" len="sm"/>
          </a:ln>
        </p:spPr>
      </p:cxnSp>
      <p:sp>
        <p:nvSpPr>
          <p:cNvPr id="12" name="Google Shape;12;p2"/>
          <p:cNvSpPr txBox="1"/>
          <p:nvPr/>
        </p:nvSpPr>
        <p:spPr>
          <a:xfrm>
            <a:off x="197070" y="4867617"/>
            <a:ext cx="3917730" cy="1924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LOYOLA UNIVERSITY MARYLAND  |  SELLINGER SCHOOL OF BUSINESS</a:t>
            </a:r>
            <a:endParaRPr sz="1100"/>
          </a:p>
        </p:txBody>
      </p:sp>
      <p:sp>
        <p:nvSpPr>
          <p:cNvPr id="13" name="Google Shape;13;p2"/>
          <p:cNvSpPr txBox="1">
            <a:spLocks noGrp="1"/>
          </p:cNvSpPr>
          <p:nvPr>
            <p:ph type="sldNum" idx="12"/>
          </p:nvPr>
        </p:nvSpPr>
        <p:spPr>
          <a:xfrm>
            <a:off x="8686800" y="4972050"/>
            <a:ext cx="381000" cy="17145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800">
                <a:solidFill>
                  <a:srgbClr val="000000"/>
                </a:solidFill>
                <a:latin typeface="Arial"/>
                <a:ea typeface="Arial"/>
                <a:cs typeface="Arial"/>
                <a:sym typeface="Arial"/>
              </a:defRPr>
            </a:lvl1pPr>
            <a:lvl2pPr marL="0" marR="0" lvl="1" indent="0" algn="l" rtl="0">
              <a:spcBef>
                <a:spcPts val="0"/>
              </a:spcBef>
              <a:buNone/>
              <a:defRPr sz="800">
                <a:solidFill>
                  <a:srgbClr val="000000"/>
                </a:solidFill>
                <a:latin typeface="Arial"/>
                <a:ea typeface="Arial"/>
                <a:cs typeface="Arial"/>
                <a:sym typeface="Arial"/>
              </a:defRPr>
            </a:lvl2pPr>
            <a:lvl3pPr marL="0" marR="0" lvl="2" indent="0" algn="l" rtl="0">
              <a:spcBef>
                <a:spcPts val="0"/>
              </a:spcBef>
              <a:buNone/>
              <a:defRPr sz="800">
                <a:solidFill>
                  <a:srgbClr val="000000"/>
                </a:solidFill>
                <a:latin typeface="Arial"/>
                <a:ea typeface="Arial"/>
                <a:cs typeface="Arial"/>
                <a:sym typeface="Arial"/>
              </a:defRPr>
            </a:lvl3pPr>
            <a:lvl4pPr marL="0" marR="0" lvl="3" indent="0" algn="l" rtl="0">
              <a:spcBef>
                <a:spcPts val="0"/>
              </a:spcBef>
              <a:buNone/>
              <a:defRPr sz="800">
                <a:solidFill>
                  <a:srgbClr val="000000"/>
                </a:solidFill>
                <a:latin typeface="Arial"/>
                <a:ea typeface="Arial"/>
                <a:cs typeface="Arial"/>
                <a:sym typeface="Arial"/>
              </a:defRPr>
            </a:lvl4pPr>
            <a:lvl5pPr marL="0" marR="0" lvl="4" indent="0" algn="l" rtl="0">
              <a:spcBef>
                <a:spcPts val="0"/>
              </a:spcBef>
              <a:buNone/>
              <a:defRPr sz="800">
                <a:solidFill>
                  <a:srgbClr val="000000"/>
                </a:solidFill>
                <a:latin typeface="Arial"/>
                <a:ea typeface="Arial"/>
                <a:cs typeface="Arial"/>
                <a:sym typeface="Arial"/>
              </a:defRPr>
            </a:lvl5pPr>
            <a:lvl6pPr marL="0" marR="0" lvl="5" indent="0" algn="l" rtl="0">
              <a:spcBef>
                <a:spcPts val="0"/>
              </a:spcBef>
              <a:buNone/>
              <a:defRPr sz="800">
                <a:solidFill>
                  <a:srgbClr val="000000"/>
                </a:solidFill>
                <a:latin typeface="Arial"/>
                <a:ea typeface="Arial"/>
                <a:cs typeface="Arial"/>
                <a:sym typeface="Arial"/>
              </a:defRPr>
            </a:lvl6pPr>
            <a:lvl7pPr marL="0" marR="0" lvl="6" indent="0" algn="l" rtl="0">
              <a:spcBef>
                <a:spcPts val="0"/>
              </a:spcBef>
              <a:buNone/>
              <a:defRPr sz="800">
                <a:solidFill>
                  <a:srgbClr val="000000"/>
                </a:solidFill>
                <a:latin typeface="Arial"/>
                <a:ea typeface="Arial"/>
                <a:cs typeface="Arial"/>
                <a:sym typeface="Arial"/>
              </a:defRPr>
            </a:lvl7pPr>
            <a:lvl8pPr marL="0" marR="0" lvl="7" indent="0" algn="l" rtl="0">
              <a:spcBef>
                <a:spcPts val="0"/>
              </a:spcBef>
              <a:buNone/>
              <a:defRPr sz="800">
                <a:solidFill>
                  <a:srgbClr val="000000"/>
                </a:solidFill>
                <a:latin typeface="Arial"/>
                <a:ea typeface="Arial"/>
                <a:cs typeface="Arial"/>
                <a:sym typeface="Arial"/>
              </a:defRPr>
            </a:lvl8pPr>
            <a:lvl9pPr marL="0" marR="0" lvl="8" indent="0" algn="l" rtl="0">
              <a:spcBef>
                <a:spcPts val="0"/>
              </a:spcBef>
              <a:buNone/>
              <a:defRPr sz="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4238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662940" y="1528763"/>
            <a:ext cx="8023860" cy="1143000"/>
          </a:xfrm>
          <a:prstGeom prst="rect">
            <a:avLst/>
          </a:prstGeom>
          <a:noFill/>
          <a:ln>
            <a:noFill/>
          </a:ln>
        </p:spPr>
        <p:txBody>
          <a:bodyPr spcFirstLastPara="1" wrap="square" lIns="68575" tIns="34275" rIns="68575" bIns="34275" anchor="b" anchorCtr="0"/>
          <a:lstStyle>
            <a:lvl1pPr marL="457200" marR="0" lvl="0" indent="-228600" algn="l"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228600" algn="l" rtl="0">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4"/>
          <p:cNvSpPr txBox="1">
            <a:spLocks noGrp="1"/>
          </p:cNvSpPr>
          <p:nvPr>
            <p:ph type="ctrTitle"/>
          </p:nvPr>
        </p:nvSpPr>
        <p:spPr>
          <a:xfrm>
            <a:off x="655320" y="2714625"/>
            <a:ext cx="8031480" cy="971550"/>
          </a:xfrm>
          <a:prstGeom prst="rect">
            <a:avLst/>
          </a:prstGeom>
          <a:noFill/>
          <a:ln>
            <a:noFill/>
          </a:ln>
        </p:spPr>
        <p:txBody>
          <a:bodyPr spcFirstLastPara="1" wrap="square" lIns="68575" tIns="34275" rIns="68575" bIns="34275" anchor="t" anchorCtr="0"/>
          <a:lstStyle>
            <a:lvl1pPr marR="0" lvl="0" algn="l" rtl="0">
              <a:lnSpc>
                <a:spcPct val="95000"/>
              </a:lnSpc>
              <a:spcBef>
                <a:spcPts val="0"/>
              </a:spcBef>
              <a:spcAft>
                <a:spcPts val="0"/>
              </a:spcAft>
              <a:buClr>
                <a:schemeClr val="dk1"/>
              </a:buClr>
              <a:buSzPts val="3600"/>
              <a:buFont typeface="Arial Black"/>
              <a:buNone/>
              <a:defRPr sz="36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9" name="Google Shape;19;p4"/>
          <p:cNvSpPr txBox="1">
            <a:spLocks noGrp="1"/>
          </p:cNvSpPr>
          <p:nvPr>
            <p:ph type="subTitle" idx="2"/>
          </p:nvPr>
        </p:nvSpPr>
        <p:spPr>
          <a:xfrm>
            <a:off x="685800" y="3629026"/>
            <a:ext cx="6019800" cy="1183005"/>
          </a:xfrm>
          <a:prstGeom prst="rect">
            <a:avLst/>
          </a:prstGeom>
          <a:noFill/>
          <a:ln>
            <a:noFill/>
          </a:ln>
        </p:spPr>
        <p:txBody>
          <a:bodyPr spcFirstLastPara="1" wrap="square" lIns="68575" tIns="34275" rIns="68575" bIns="34275" anchor="t" anchorCtr="0"/>
          <a:lstStyle>
            <a:lvl1pPr marR="0" lvl="0" algn="l" rtl="0">
              <a:lnSpc>
                <a:spcPct val="105000"/>
              </a:lnSpc>
              <a:spcBef>
                <a:spcPts val="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ctr" rtl="0">
              <a:spcBef>
                <a:spcPts val="60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extLst>
      <p:ext uri="{BB962C8B-B14F-4D97-AF65-F5344CB8AC3E}">
        <p14:creationId xmlns:p14="http://schemas.microsoft.com/office/powerpoint/2010/main" val="1533037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cxnSp>
        <p:nvCxnSpPr>
          <p:cNvPr id="22" name="Google Shape;22;p5"/>
          <p:cNvCxnSpPr/>
          <p:nvPr/>
        </p:nvCxnSpPr>
        <p:spPr>
          <a:xfrm>
            <a:off x="176050" y="4857750"/>
            <a:ext cx="8763000" cy="0"/>
          </a:xfrm>
          <a:prstGeom prst="straightConnector1">
            <a:avLst/>
          </a:prstGeom>
          <a:noFill/>
          <a:ln w="9525" cap="flat" cmpd="sng">
            <a:solidFill>
              <a:schemeClr val="dk1"/>
            </a:solidFill>
            <a:prstDash val="solid"/>
            <a:round/>
            <a:headEnd type="none" w="sm" len="sm"/>
            <a:tailEnd type="none" w="sm" len="sm"/>
          </a:ln>
        </p:spPr>
      </p:cxnSp>
      <p:cxnSp>
        <p:nvCxnSpPr>
          <p:cNvPr id="23" name="Google Shape;23;p5"/>
          <p:cNvCxnSpPr/>
          <p:nvPr/>
        </p:nvCxnSpPr>
        <p:spPr>
          <a:xfrm>
            <a:off x="8558050" y="4857750"/>
            <a:ext cx="0" cy="171450"/>
          </a:xfrm>
          <a:prstGeom prst="straightConnector1">
            <a:avLst/>
          </a:prstGeom>
          <a:noFill/>
          <a:ln w="9525" cap="flat" cmpd="sng">
            <a:solidFill>
              <a:schemeClr val="dk1"/>
            </a:solidFill>
            <a:prstDash val="solid"/>
            <a:round/>
            <a:headEnd type="none" w="sm" len="sm"/>
            <a:tailEnd type="none" w="sm" len="sm"/>
          </a:ln>
        </p:spPr>
      </p:cxnSp>
      <p:sp>
        <p:nvSpPr>
          <p:cNvPr id="24" name="Google Shape;24;p5"/>
          <p:cNvSpPr txBox="1">
            <a:spLocks noGrp="1"/>
          </p:cNvSpPr>
          <p:nvPr>
            <p:ph type="title"/>
          </p:nvPr>
        </p:nvSpPr>
        <p:spPr>
          <a:xfrm>
            <a:off x="685800" y="514350"/>
            <a:ext cx="7467600" cy="555498"/>
          </a:xfrm>
          <a:prstGeom prst="rect">
            <a:avLst/>
          </a:prstGeom>
          <a:noFill/>
          <a:ln>
            <a:noFill/>
          </a:ln>
        </p:spPr>
        <p:txBody>
          <a:bodyPr spcFirstLastPara="1" wrap="square" lIns="68575" tIns="34275" rIns="68575" bIns="34275" anchor="t" anchorCtr="0"/>
          <a:lstStyle>
            <a:lvl1pPr marR="0" lvl="0" algn="l" rtl="0">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5" name="Google Shape;25;p5"/>
          <p:cNvSpPr txBox="1">
            <a:spLocks noGrp="1"/>
          </p:cNvSpPr>
          <p:nvPr>
            <p:ph type="body" idx="1"/>
          </p:nvPr>
        </p:nvSpPr>
        <p:spPr>
          <a:xfrm>
            <a:off x="685800" y="1326290"/>
            <a:ext cx="7467600" cy="3188560"/>
          </a:xfrm>
          <a:prstGeom prst="rect">
            <a:avLst/>
          </a:prstGeom>
          <a:noFill/>
          <a:ln>
            <a:noFill/>
          </a:ln>
        </p:spPr>
        <p:txBody>
          <a:bodyPr spcFirstLastPara="1" wrap="square" lIns="68575" tIns="34275" rIns="68575" bIns="34275" anchor="t" anchorCtr="0"/>
          <a:lstStyle>
            <a:lvl1pPr marL="457200" marR="0" lvl="0" indent="-355600" algn="l" rtl="0">
              <a:lnSpc>
                <a:spcPct val="110000"/>
              </a:lnSpc>
              <a:spcBef>
                <a:spcPts val="4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10000"/>
              </a:lnSpc>
              <a:spcBef>
                <a:spcPts val="40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110000"/>
              </a:lnSpc>
              <a:spcBef>
                <a:spcPts val="30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0000"/>
              </a:lnSpc>
              <a:spcBef>
                <a:spcPts val="30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10000"/>
              </a:lnSpc>
              <a:spcBef>
                <a:spcPts val="30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5"/>
          <p:cNvSpPr txBox="1"/>
          <p:nvPr/>
        </p:nvSpPr>
        <p:spPr>
          <a:xfrm>
            <a:off x="197070" y="4867617"/>
            <a:ext cx="3917730" cy="1924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LOYOLA UNIVERSITY MARYLAND  | SELLINGER SCHOOL OF BUSINESS</a:t>
            </a:r>
            <a:endParaRPr sz="1100"/>
          </a:p>
        </p:txBody>
      </p:sp>
      <p:sp>
        <p:nvSpPr>
          <p:cNvPr id="27" name="Google Shape;27;p5"/>
          <p:cNvSpPr txBox="1">
            <a:spLocks noGrp="1"/>
          </p:cNvSpPr>
          <p:nvPr>
            <p:ph type="sldNum" idx="12"/>
          </p:nvPr>
        </p:nvSpPr>
        <p:spPr>
          <a:xfrm>
            <a:off x="8686800" y="4972050"/>
            <a:ext cx="381000" cy="17145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800">
                <a:solidFill>
                  <a:srgbClr val="000000"/>
                </a:solidFill>
                <a:latin typeface="Arial"/>
                <a:ea typeface="Arial"/>
                <a:cs typeface="Arial"/>
                <a:sym typeface="Arial"/>
              </a:defRPr>
            </a:lvl1pPr>
            <a:lvl2pPr marL="0" marR="0" lvl="1" indent="0" algn="l" rtl="0">
              <a:spcBef>
                <a:spcPts val="0"/>
              </a:spcBef>
              <a:buNone/>
              <a:defRPr sz="800">
                <a:solidFill>
                  <a:srgbClr val="000000"/>
                </a:solidFill>
                <a:latin typeface="Arial"/>
                <a:ea typeface="Arial"/>
                <a:cs typeface="Arial"/>
                <a:sym typeface="Arial"/>
              </a:defRPr>
            </a:lvl2pPr>
            <a:lvl3pPr marL="0" marR="0" lvl="2" indent="0" algn="l" rtl="0">
              <a:spcBef>
                <a:spcPts val="0"/>
              </a:spcBef>
              <a:buNone/>
              <a:defRPr sz="800">
                <a:solidFill>
                  <a:srgbClr val="000000"/>
                </a:solidFill>
                <a:latin typeface="Arial"/>
                <a:ea typeface="Arial"/>
                <a:cs typeface="Arial"/>
                <a:sym typeface="Arial"/>
              </a:defRPr>
            </a:lvl3pPr>
            <a:lvl4pPr marL="0" marR="0" lvl="3" indent="0" algn="l" rtl="0">
              <a:spcBef>
                <a:spcPts val="0"/>
              </a:spcBef>
              <a:buNone/>
              <a:defRPr sz="800">
                <a:solidFill>
                  <a:srgbClr val="000000"/>
                </a:solidFill>
                <a:latin typeface="Arial"/>
                <a:ea typeface="Arial"/>
                <a:cs typeface="Arial"/>
                <a:sym typeface="Arial"/>
              </a:defRPr>
            </a:lvl4pPr>
            <a:lvl5pPr marL="0" marR="0" lvl="4" indent="0" algn="l" rtl="0">
              <a:spcBef>
                <a:spcPts val="0"/>
              </a:spcBef>
              <a:buNone/>
              <a:defRPr sz="800">
                <a:solidFill>
                  <a:srgbClr val="000000"/>
                </a:solidFill>
                <a:latin typeface="Arial"/>
                <a:ea typeface="Arial"/>
                <a:cs typeface="Arial"/>
                <a:sym typeface="Arial"/>
              </a:defRPr>
            </a:lvl5pPr>
            <a:lvl6pPr marL="0" marR="0" lvl="5" indent="0" algn="l" rtl="0">
              <a:spcBef>
                <a:spcPts val="0"/>
              </a:spcBef>
              <a:buNone/>
              <a:defRPr sz="800">
                <a:solidFill>
                  <a:srgbClr val="000000"/>
                </a:solidFill>
                <a:latin typeface="Arial"/>
                <a:ea typeface="Arial"/>
                <a:cs typeface="Arial"/>
                <a:sym typeface="Arial"/>
              </a:defRPr>
            </a:lvl6pPr>
            <a:lvl7pPr marL="0" marR="0" lvl="6" indent="0" algn="l" rtl="0">
              <a:spcBef>
                <a:spcPts val="0"/>
              </a:spcBef>
              <a:buNone/>
              <a:defRPr sz="800">
                <a:solidFill>
                  <a:srgbClr val="000000"/>
                </a:solidFill>
                <a:latin typeface="Arial"/>
                <a:ea typeface="Arial"/>
                <a:cs typeface="Arial"/>
                <a:sym typeface="Arial"/>
              </a:defRPr>
            </a:lvl7pPr>
            <a:lvl8pPr marL="0" marR="0" lvl="7" indent="0" algn="l" rtl="0">
              <a:spcBef>
                <a:spcPts val="0"/>
              </a:spcBef>
              <a:buNone/>
              <a:defRPr sz="800">
                <a:solidFill>
                  <a:srgbClr val="000000"/>
                </a:solidFill>
                <a:latin typeface="Arial"/>
                <a:ea typeface="Arial"/>
                <a:cs typeface="Arial"/>
                <a:sym typeface="Arial"/>
              </a:defRPr>
            </a:lvl8pPr>
            <a:lvl9pPr marL="0" marR="0" lvl="8" indent="0" algn="l" rtl="0">
              <a:spcBef>
                <a:spcPts val="0"/>
              </a:spcBef>
              <a:buNone/>
              <a:defRPr sz="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05916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685800" y="514350"/>
            <a:ext cx="7467600" cy="555498"/>
          </a:xfrm>
          <a:prstGeom prst="rect">
            <a:avLst/>
          </a:prstGeom>
          <a:noFill/>
          <a:ln>
            <a:noFill/>
          </a:ln>
        </p:spPr>
        <p:txBody>
          <a:bodyPr spcFirstLastPara="1" wrap="square" lIns="68575" tIns="34275" rIns="68575" bIns="34275" anchor="t" anchorCtr="0"/>
          <a:lstStyle>
            <a:lvl1pPr marR="0" lvl="0" algn="l" rtl="0">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0" name="Google Shape;30;p6"/>
          <p:cNvSpPr txBox="1">
            <a:spLocks noGrp="1"/>
          </p:cNvSpPr>
          <p:nvPr>
            <p:ph type="body" idx="1"/>
          </p:nvPr>
        </p:nvSpPr>
        <p:spPr>
          <a:xfrm>
            <a:off x="685800" y="1326290"/>
            <a:ext cx="7467600" cy="3394710"/>
          </a:xfrm>
          <a:prstGeom prst="rect">
            <a:avLst/>
          </a:prstGeom>
          <a:noFill/>
          <a:ln>
            <a:noFill/>
          </a:ln>
        </p:spPr>
        <p:txBody>
          <a:bodyPr spcFirstLastPara="1" wrap="square" lIns="68575" tIns="34275" rIns="68575" bIns="34275" anchor="t" anchorCtr="0"/>
          <a:lstStyle>
            <a:lvl1pPr marL="457200" marR="0" lvl="0" indent="-355600" algn="l" rtl="0">
              <a:lnSpc>
                <a:spcPct val="110000"/>
              </a:lnSpc>
              <a:spcBef>
                <a:spcPts val="4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10000"/>
              </a:lnSpc>
              <a:spcBef>
                <a:spcPts val="400"/>
              </a:spcBef>
              <a:spcAft>
                <a:spcPts val="0"/>
              </a:spcAft>
              <a:buClr>
                <a:schemeClr val="accent4"/>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17500" algn="l" rtl="0">
              <a:lnSpc>
                <a:spcPct val="110000"/>
              </a:lnSpc>
              <a:spcBef>
                <a:spcPts val="30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0000"/>
              </a:lnSpc>
              <a:spcBef>
                <a:spcPts val="30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10000"/>
              </a:lnSpc>
              <a:spcBef>
                <a:spcPts val="30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 name="Google Shape;31;p6"/>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cxnSp>
        <p:nvCxnSpPr>
          <p:cNvPr id="32" name="Google Shape;32;p6"/>
          <p:cNvCxnSpPr/>
          <p:nvPr/>
        </p:nvCxnSpPr>
        <p:spPr>
          <a:xfrm>
            <a:off x="176050" y="4857750"/>
            <a:ext cx="8763000" cy="0"/>
          </a:xfrm>
          <a:prstGeom prst="straightConnector1">
            <a:avLst/>
          </a:prstGeom>
          <a:noFill/>
          <a:ln w="9525" cap="flat" cmpd="sng">
            <a:solidFill>
              <a:schemeClr val="dk1"/>
            </a:solidFill>
            <a:prstDash val="solid"/>
            <a:round/>
            <a:headEnd type="none" w="sm" len="sm"/>
            <a:tailEnd type="none" w="sm" len="sm"/>
          </a:ln>
        </p:spPr>
      </p:cxnSp>
      <p:cxnSp>
        <p:nvCxnSpPr>
          <p:cNvPr id="33" name="Google Shape;33;p6"/>
          <p:cNvCxnSpPr/>
          <p:nvPr/>
        </p:nvCxnSpPr>
        <p:spPr>
          <a:xfrm>
            <a:off x="8558050" y="4857750"/>
            <a:ext cx="0" cy="171450"/>
          </a:xfrm>
          <a:prstGeom prst="straightConnector1">
            <a:avLst/>
          </a:prstGeom>
          <a:noFill/>
          <a:ln w="9525" cap="flat" cmpd="sng">
            <a:solidFill>
              <a:schemeClr val="dk1"/>
            </a:solidFill>
            <a:prstDash val="solid"/>
            <a:round/>
            <a:headEnd type="none" w="sm" len="sm"/>
            <a:tailEnd type="none" w="sm" len="sm"/>
          </a:ln>
        </p:spPr>
      </p:cxnSp>
      <p:sp>
        <p:nvSpPr>
          <p:cNvPr id="34" name="Google Shape;34;p6"/>
          <p:cNvSpPr txBox="1"/>
          <p:nvPr/>
        </p:nvSpPr>
        <p:spPr>
          <a:xfrm>
            <a:off x="197070" y="4867617"/>
            <a:ext cx="3917730" cy="1924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LOYOLA UNIVERSITY MARYLAND  | SELLINGER SCHOOL OF BUSINESS</a:t>
            </a:r>
            <a:endParaRPr sz="1100"/>
          </a:p>
        </p:txBody>
      </p:sp>
      <p:sp>
        <p:nvSpPr>
          <p:cNvPr id="35" name="Google Shape;35;p6"/>
          <p:cNvSpPr txBox="1">
            <a:spLocks noGrp="1"/>
          </p:cNvSpPr>
          <p:nvPr>
            <p:ph type="sldNum" idx="12"/>
          </p:nvPr>
        </p:nvSpPr>
        <p:spPr>
          <a:xfrm>
            <a:off x="8686800" y="4972050"/>
            <a:ext cx="381000" cy="17145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800">
                <a:solidFill>
                  <a:srgbClr val="000000"/>
                </a:solidFill>
                <a:latin typeface="Arial"/>
                <a:ea typeface="Arial"/>
                <a:cs typeface="Arial"/>
                <a:sym typeface="Arial"/>
              </a:defRPr>
            </a:lvl1pPr>
            <a:lvl2pPr marL="0" marR="0" lvl="1" indent="0" algn="l" rtl="0">
              <a:spcBef>
                <a:spcPts val="0"/>
              </a:spcBef>
              <a:buNone/>
              <a:defRPr sz="800">
                <a:solidFill>
                  <a:srgbClr val="000000"/>
                </a:solidFill>
                <a:latin typeface="Arial"/>
                <a:ea typeface="Arial"/>
                <a:cs typeface="Arial"/>
                <a:sym typeface="Arial"/>
              </a:defRPr>
            </a:lvl2pPr>
            <a:lvl3pPr marL="0" marR="0" lvl="2" indent="0" algn="l" rtl="0">
              <a:spcBef>
                <a:spcPts val="0"/>
              </a:spcBef>
              <a:buNone/>
              <a:defRPr sz="800">
                <a:solidFill>
                  <a:srgbClr val="000000"/>
                </a:solidFill>
                <a:latin typeface="Arial"/>
                <a:ea typeface="Arial"/>
                <a:cs typeface="Arial"/>
                <a:sym typeface="Arial"/>
              </a:defRPr>
            </a:lvl3pPr>
            <a:lvl4pPr marL="0" marR="0" lvl="3" indent="0" algn="l" rtl="0">
              <a:spcBef>
                <a:spcPts val="0"/>
              </a:spcBef>
              <a:buNone/>
              <a:defRPr sz="800">
                <a:solidFill>
                  <a:srgbClr val="000000"/>
                </a:solidFill>
                <a:latin typeface="Arial"/>
                <a:ea typeface="Arial"/>
                <a:cs typeface="Arial"/>
                <a:sym typeface="Arial"/>
              </a:defRPr>
            </a:lvl4pPr>
            <a:lvl5pPr marL="0" marR="0" lvl="4" indent="0" algn="l" rtl="0">
              <a:spcBef>
                <a:spcPts val="0"/>
              </a:spcBef>
              <a:buNone/>
              <a:defRPr sz="800">
                <a:solidFill>
                  <a:srgbClr val="000000"/>
                </a:solidFill>
                <a:latin typeface="Arial"/>
                <a:ea typeface="Arial"/>
                <a:cs typeface="Arial"/>
                <a:sym typeface="Arial"/>
              </a:defRPr>
            </a:lvl5pPr>
            <a:lvl6pPr marL="0" marR="0" lvl="5" indent="0" algn="l" rtl="0">
              <a:spcBef>
                <a:spcPts val="0"/>
              </a:spcBef>
              <a:buNone/>
              <a:defRPr sz="800">
                <a:solidFill>
                  <a:srgbClr val="000000"/>
                </a:solidFill>
                <a:latin typeface="Arial"/>
                <a:ea typeface="Arial"/>
                <a:cs typeface="Arial"/>
                <a:sym typeface="Arial"/>
              </a:defRPr>
            </a:lvl6pPr>
            <a:lvl7pPr marL="0" marR="0" lvl="6" indent="0" algn="l" rtl="0">
              <a:spcBef>
                <a:spcPts val="0"/>
              </a:spcBef>
              <a:buNone/>
              <a:defRPr sz="800">
                <a:solidFill>
                  <a:srgbClr val="000000"/>
                </a:solidFill>
                <a:latin typeface="Arial"/>
                <a:ea typeface="Arial"/>
                <a:cs typeface="Arial"/>
                <a:sym typeface="Arial"/>
              </a:defRPr>
            </a:lvl7pPr>
            <a:lvl8pPr marL="0" marR="0" lvl="7" indent="0" algn="l" rtl="0">
              <a:spcBef>
                <a:spcPts val="0"/>
              </a:spcBef>
              <a:buNone/>
              <a:defRPr sz="800">
                <a:solidFill>
                  <a:srgbClr val="000000"/>
                </a:solidFill>
                <a:latin typeface="Arial"/>
                <a:ea typeface="Arial"/>
                <a:cs typeface="Arial"/>
                <a:sym typeface="Arial"/>
              </a:defRPr>
            </a:lvl8pPr>
            <a:lvl9pPr marL="0" marR="0" lvl="8" indent="0" algn="l" rtl="0">
              <a:spcBef>
                <a:spcPts val="0"/>
              </a:spcBef>
              <a:buNone/>
              <a:defRPr sz="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9014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57200" y="1151335"/>
            <a:ext cx="4040188" cy="479822"/>
          </a:xfrm>
          <a:prstGeom prst="rect">
            <a:avLst/>
          </a:prstGeom>
          <a:noFill/>
          <a:ln>
            <a:noFill/>
          </a:ln>
        </p:spPr>
        <p:txBody>
          <a:bodyPr spcFirstLastPara="1" wrap="square" lIns="68575" tIns="34275" rIns="68575" bIns="34275" anchor="b" anchorCtr="0"/>
          <a:lstStyle>
            <a:lvl1pPr marL="457200" marR="0" lvl="0" indent="-228600" algn="l" rtl="0">
              <a:spcBef>
                <a:spcPts val="4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8" name="Google Shape;38;p7"/>
          <p:cNvSpPr txBox="1">
            <a:spLocks noGrp="1"/>
          </p:cNvSpPr>
          <p:nvPr>
            <p:ph type="body" idx="2"/>
          </p:nvPr>
        </p:nvSpPr>
        <p:spPr>
          <a:xfrm>
            <a:off x="457200" y="1631156"/>
            <a:ext cx="4040188" cy="2963466"/>
          </a:xfrm>
          <a:prstGeom prst="rect">
            <a:avLst/>
          </a:prstGeom>
          <a:noFill/>
          <a:ln>
            <a:noFill/>
          </a:ln>
        </p:spPr>
        <p:txBody>
          <a:bodyPr spcFirstLastPara="1" wrap="square" lIns="68575" tIns="34275" rIns="68575" bIns="34275" anchor="t" anchorCtr="0"/>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body" idx="3"/>
          </p:nvPr>
        </p:nvSpPr>
        <p:spPr>
          <a:xfrm>
            <a:off x="4645027" y="1151335"/>
            <a:ext cx="4041775" cy="479822"/>
          </a:xfrm>
          <a:prstGeom prst="rect">
            <a:avLst/>
          </a:prstGeom>
          <a:noFill/>
          <a:ln>
            <a:noFill/>
          </a:ln>
        </p:spPr>
        <p:txBody>
          <a:bodyPr spcFirstLastPara="1" wrap="square" lIns="68575" tIns="34275" rIns="68575" bIns="34275" anchor="b" anchorCtr="0"/>
          <a:lstStyle>
            <a:lvl1pPr marL="457200" marR="0" lvl="0" indent="-228600" algn="l" rtl="0">
              <a:spcBef>
                <a:spcPts val="4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body" idx="4"/>
          </p:nvPr>
        </p:nvSpPr>
        <p:spPr>
          <a:xfrm>
            <a:off x="4645027" y="1631156"/>
            <a:ext cx="4041775" cy="2963466"/>
          </a:xfrm>
          <a:prstGeom prst="rect">
            <a:avLst/>
          </a:prstGeom>
          <a:noFill/>
          <a:ln>
            <a:noFill/>
          </a:ln>
        </p:spPr>
        <p:txBody>
          <a:bodyPr spcFirstLastPara="1" wrap="square" lIns="68575" tIns="34275" rIns="68575" bIns="34275" anchor="t" anchorCtr="0"/>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1" name="Google Shape;41;p7"/>
          <p:cNvSpPr txBox="1">
            <a:spLocks noGrp="1"/>
          </p:cNvSpPr>
          <p:nvPr>
            <p:ph type="title"/>
          </p:nvPr>
        </p:nvSpPr>
        <p:spPr>
          <a:xfrm>
            <a:off x="685800" y="514350"/>
            <a:ext cx="7467600" cy="555498"/>
          </a:xfrm>
          <a:prstGeom prst="rect">
            <a:avLst/>
          </a:prstGeom>
          <a:noFill/>
          <a:ln>
            <a:noFill/>
          </a:ln>
        </p:spPr>
        <p:txBody>
          <a:bodyPr spcFirstLastPara="1" wrap="square" lIns="68575" tIns="34275" rIns="68575" bIns="34275" anchor="t" anchorCtr="0"/>
          <a:lstStyle>
            <a:lvl1pPr marR="0" lvl="0" algn="l" rtl="0">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2" name="Google Shape;42;p7"/>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cxnSp>
        <p:nvCxnSpPr>
          <p:cNvPr id="43" name="Google Shape;43;p7"/>
          <p:cNvCxnSpPr/>
          <p:nvPr/>
        </p:nvCxnSpPr>
        <p:spPr>
          <a:xfrm>
            <a:off x="176050" y="4857750"/>
            <a:ext cx="8763000" cy="0"/>
          </a:xfrm>
          <a:prstGeom prst="straightConnector1">
            <a:avLst/>
          </a:prstGeom>
          <a:noFill/>
          <a:ln w="9525" cap="flat" cmpd="sng">
            <a:solidFill>
              <a:schemeClr val="dk1"/>
            </a:solidFill>
            <a:prstDash val="solid"/>
            <a:round/>
            <a:headEnd type="none" w="sm" len="sm"/>
            <a:tailEnd type="none" w="sm" len="sm"/>
          </a:ln>
        </p:spPr>
      </p:cxnSp>
      <p:cxnSp>
        <p:nvCxnSpPr>
          <p:cNvPr id="44" name="Google Shape;44;p7"/>
          <p:cNvCxnSpPr/>
          <p:nvPr/>
        </p:nvCxnSpPr>
        <p:spPr>
          <a:xfrm>
            <a:off x="8558050" y="4857750"/>
            <a:ext cx="0" cy="171450"/>
          </a:xfrm>
          <a:prstGeom prst="straightConnector1">
            <a:avLst/>
          </a:prstGeom>
          <a:noFill/>
          <a:ln w="9525" cap="flat" cmpd="sng">
            <a:solidFill>
              <a:schemeClr val="dk1"/>
            </a:solidFill>
            <a:prstDash val="solid"/>
            <a:round/>
            <a:headEnd type="none" w="sm" len="sm"/>
            <a:tailEnd type="none" w="sm" len="sm"/>
          </a:ln>
        </p:spPr>
      </p:cxnSp>
      <p:sp>
        <p:nvSpPr>
          <p:cNvPr id="45" name="Google Shape;45;p7"/>
          <p:cNvSpPr txBox="1"/>
          <p:nvPr/>
        </p:nvSpPr>
        <p:spPr>
          <a:xfrm>
            <a:off x="197070" y="4867617"/>
            <a:ext cx="3917730" cy="1924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LOYOLA UNIVERSITY MARYLAND  | SELLINGER SCHOOL OF BUSINESS</a:t>
            </a:r>
            <a:endParaRPr sz="1100"/>
          </a:p>
        </p:txBody>
      </p:sp>
      <p:sp>
        <p:nvSpPr>
          <p:cNvPr id="46" name="Google Shape;46;p7"/>
          <p:cNvSpPr txBox="1">
            <a:spLocks noGrp="1"/>
          </p:cNvSpPr>
          <p:nvPr>
            <p:ph type="sldNum" idx="12"/>
          </p:nvPr>
        </p:nvSpPr>
        <p:spPr>
          <a:xfrm>
            <a:off x="8686800" y="4972050"/>
            <a:ext cx="381000" cy="17145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800">
                <a:solidFill>
                  <a:srgbClr val="000000"/>
                </a:solidFill>
                <a:latin typeface="Arial"/>
                <a:ea typeface="Arial"/>
                <a:cs typeface="Arial"/>
                <a:sym typeface="Arial"/>
              </a:defRPr>
            </a:lvl1pPr>
            <a:lvl2pPr marL="0" marR="0" lvl="1" indent="0" algn="l" rtl="0">
              <a:spcBef>
                <a:spcPts val="0"/>
              </a:spcBef>
              <a:buNone/>
              <a:defRPr sz="800">
                <a:solidFill>
                  <a:srgbClr val="000000"/>
                </a:solidFill>
                <a:latin typeface="Arial"/>
                <a:ea typeface="Arial"/>
                <a:cs typeface="Arial"/>
                <a:sym typeface="Arial"/>
              </a:defRPr>
            </a:lvl2pPr>
            <a:lvl3pPr marL="0" marR="0" lvl="2" indent="0" algn="l" rtl="0">
              <a:spcBef>
                <a:spcPts val="0"/>
              </a:spcBef>
              <a:buNone/>
              <a:defRPr sz="800">
                <a:solidFill>
                  <a:srgbClr val="000000"/>
                </a:solidFill>
                <a:latin typeface="Arial"/>
                <a:ea typeface="Arial"/>
                <a:cs typeface="Arial"/>
                <a:sym typeface="Arial"/>
              </a:defRPr>
            </a:lvl3pPr>
            <a:lvl4pPr marL="0" marR="0" lvl="3" indent="0" algn="l" rtl="0">
              <a:spcBef>
                <a:spcPts val="0"/>
              </a:spcBef>
              <a:buNone/>
              <a:defRPr sz="800">
                <a:solidFill>
                  <a:srgbClr val="000000"/>
                </a:solidFill>
                <a:latin typeface="Arial"/>
                <a:ea typeface="Arial"/>
                <a:cs typeface="Arial"/>
                <a:sym typeface="Arial"/>
              </a:defRPr>
            </a:lvl4pPr>
            <a:lvl5pPr marL="0" marR="0" lvl="4" indent="0" algn="l" rtl="0">
              <a:spcBef>
                <a:spcPts val="0"/>
              </a:spcBef>
              <a:buNone/>
              <a:defRPr sz="800">
                <a:solidFill>
                  <a:srgbClr val="000000"/>
                </a:solidFill>
                <a:latin typeface="Arial"/>
                <a:ea typeface="Arial"/>
                <a:cs typeface="Arial"/>
                <a:sym typeface="Arial"/>
              </a:defRPr>
            </a:lvl5pPr>
            <a:lvl6pPr marL="0" marR="0" lvl="5" indent="0" algn="l" rtl="0">
              <a:spcBef>
                <a:spcPts val="0"/>
              </a:spcBef>
              <a:buNone/>
              <a:defRPr sz="800">
                <a:solidFill>
                  <a:srgbClr val="000000"/>
                </a:solidFill>
                <a:latin typeface="Arial"/>
                <a:ea typeface="Arial"/>
                <a:cs typeface="Arial"/>
                <a:sym typeface="Arial"/>
              </a:defRPr>
            </a:lvl6pPr>
            <a:lvl7pPr marL="0" marR="0" lvl="6" indent="0" algn="l" rtl="0">
              <a:spcBef>
                <a:spcPts val="0"/>
              </a:spcBef>
              <a:buNone/>
              <a:defRPr sz="800">
                <a:solidFill>
                  <a:srgbClr val="000000"/>
                </a:solidFill>
                <a:latin typeface="Arial"/>
                <a:ea typeface="Arial"/>
                <a:cs typeface="Arial"/>
                <a:sym typeface="Arial"/>
              </a:defRPr>
            </a:lvl7pPr>
            <a:lvl8pPr marL="0" marR="0" lvl="7" indent="0" algn="l" rtl="0">
              <a:spcBef>
                <a:spcPts val="0"/>
              </a:spcBef>
              <a:buNone/>
              <a:defRPr sz="800">
                <a:solidFill>
                  <a:srgbClr val="000000"/>
                </a:solidFill>
                <a:latin typeface="Arial"/>
                <a:ea typeface="Arial"/>
                <a:cs typeface="Arial"/>
                <a:sym typeface="Arial"/>
              </a:defRPr>
            </a:lvl8pPr>
            <a:lvl9pPr marL="0" marR="0" lvl="8" indent="0" algn="l" rtl="0">
              <a:spcBef>
                <a:spcPts val="0"/>
              </a:spcBef>
              <a:buNone/>
              <a:defRPr sz="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22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cSld name="Title Only">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685800" y="514350"/>
            <a:ext cx="7467600" cy="555498"/>
          </a:xfrm>
          <a:prstGeom prst="rect">
            <a:avLst/>
          </a:prstGeom>
          <a:noFill/>
          <a:ln>
            <a:noFill/>
          </a:ln>
        </p:spPr>
        <p:txBody>
          <a:bodyPr spcFirstLastPara="1" wrap="square" lIns="68575" tIns="34275" rIns="68575" bIns="34275" anchor="t" anchorCtr="0"/>
          <a:lstStyle>
            <a:lvl1pPr marR="0" lvl="0" algn="l" rtl="0">
              <a:spcBef>
                <a:spcPts val="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9" name="Google Shape;49;p8"/>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cxnSp>
        <p:nvCxnSpPr>
          <p:cNvPr id="50" name="Google Shape;50;p8"/>
          <p:cNvCxnSpPr/>
          <p:nvPr/>
        </p:nvCxnSpPr>
        <p:spPr>
          <a:xfrm>
            <a:off x="176050" y="4857750"/>
            <a:ext cx="8763000" cy="0"/>
          </a:xfrm>
          <a:prstGeom prst="straightConnector1">
            <a:avLst/>
          </a:prstGeom>
          <a:noFill/>
          <a:ln w="9525" cap="flat" cmpd="sng">
            <a:solidFill>
              <a:schemeClr val="dk1"/>
            </a:solidFill>
            <a:prstDash val="solid"/>
            <a:round/>
            <a:headEnd type="none" w="sm" len="sm"/>
            <a:tailEnd type="none" w="sm" len="sm"/>
          </a:ln>
        </p:spPr>
      </p:cxnSp>
      <p:cxnSp>
        <p:nvCxnSpPr>
          <p:cNvPr id="51" name="Google Shape;51;p8"/>
          <p:cNvCxnSpPr/>
          <p:nvPr/>
        </p:nvCxnSpPr>
        <p:spPr>
          <a:xfrm>
            <a:off x="8558050" y="4857750"/>
            <a:ext cx="0" cy="171450"/>
          </a:xfrm>
          <a:prstGeom prst="straightConnector1">
            <a:avLst/>
          </a:prstGeom>
          <a:noFill/>
          <a:ln w="9525" cap="flat" cmpd="sng">
            <a:solidFill>
              <a:schemeClr val="dk1"/>
            </a:solidFill>
            <a:prstDash val="solid"/>
            <a:round/>
            <a:headEnd type="none" w="sm" len="sm"/>
            <a:tailEnd type="none" w="sm" len="sm"/>
          </a:ln>
        </p:spPr>
      </p:cxnSp>
      <p:sp>
        <p:nvSpPr>
          <p:cNvPr id="52" name="Google Shape;52;p8"/>
          <p:cNvSpPr txBox="1"/>
          <p:nvPr/>
        </p:nvSpPr>
        <p:spPr>
          <a:xfrm>
            <a:off x="197070" y="4867617"/>
            <a:ext cx="3917730" cy="1924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LOYOLA UNIVERSITY MARYLAND  | SELLINGER SCHOOL OF BUSINESS</a:t>
            </a:r>
            <a:endParaRPr sz="1100"/>
          </a:p>
        </p:txBody>
      </p:sp>
      <p:sp>
        <p:nvSpPr>
          <p:cNvPr id="53" name="Google Shape;53;p8"/>
          <p:cNvSpPr txBox="1">
            <a:spLocks noGrp="1"/>
          </p:cNvSpPr>
          <p:nvPr>
            <p:ph type="sldNum" idx="12"/>
          </p:nvPr>
        </p:nvSpPr>
        <p:spPr>
          <a:xfrm>
            <a:off x="8686800" y="4972050"/>
            <a:ext cx="381000" cy="17145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800">
                <a:solidFill>
                  <a:srgbClr val="000000"/>
                </a:solidFill>
                <a:latin typeface="Arial"/>
                <a:ea typeface="Arial"/>
                <a:cs typeface="Arial"/>
                <a:sym typeface="Arial"/>
              </a:defRPr>
            </a:lvl1pPr>
            <a:lvl2pPr marL="0" marR="0" lvl="1" indent="0" algn="l" rtl="0">
              <a:spcBef>
                <a:spcPts val="0"/>
              </a:spcBef>
              <a:buNone/>
              <a:defRPr sz="800">
                <a:solidFill>
                  <a:srgbClr val="000000"/>
                </a:solidFill>
                <a:latin typeface="Arial"/>
                <a:ea typeface="Arial"/>
                <a:cs typeface="Arial"/>
                <a:sym typeface="Arial"/>
              </a:defRPr>
            </a:lvl2pPr>
            <a:lvl3pPr marL="0" marR="0" lvl="2" indent="0" algn="l" rtl="0">
              <a:spcBef>
                <a:spcPts val="0"/>
              </a:spcBef>
              <a:buNone/>
              <a:defRPr sz="800">
                <a:solidFill>
                  <a:srgbClr val="000000"/>
                </a:solidFill>
                <a:latin typeface="Arial"/>
                <a:ea typeface="Arial"/>
                <a:cs typeface="Arial"/>
                <a:sym typeface="Arial"/>
              </a:defRPr>
            </a:lvl3pPr>
            <a:lvl4pPr marL="0" marR="0" lvl="3" indent="0" algn="l" rtl="0">
              <a:spcBef>
                <a:spcPts val="0"/>
              </a:spcBef>
              <a:buNone/>
              <a:defRPr sz="800">
                <a:solidFill>
                  <a:srgbClr val="000000"/>
                </a:solidFill>
                <a:latin typeface="Arial"/>
                <a:ea typeface="Arial"/>
                <a:cs typeface="Arial"/>
                <a:sym typeface="Arial"/>
              </a:defRPr>
            </a:lvl4pPr>
            <a:lvl5pPr marL="0" marR="0" lvl="4" indent="0" algn="l" rtl="0">
              <a:spcBef>
                <a:spcPts val="0"/>
              </a:spcBef>
              <a:buNone/>
              <a:defRPr sz="800">
                <a:solidFill>
                  <a:srgbClr val="000000"/>
                </a:solidFill>
                <a:latin typeface="Arial"/>
                <a:ea typeface="Arial"/>
                <a:cs typeface="Arial"/>
                <a:sym typeface="Arial"/>
              </a:defRPr>
            </a:lvl5pPr>
            <a:lvl6pPr marL="0" marR="0" lvl="5" indent="0" algn="l" rtl="0">
              <a:spcBef>
                <a:spcPts val="0"/>
              </a:spcBef>
              <a:buNone/>
              <a:defRPr sz="800">
                <a:solidFill>
                  <a:srgbClr val="000000"/>
                </a:solidFill>
                <a:latin typeface="Arial"/>
                <a:ea typeface="Arial"/>
                <a:cs typeface="Arial"/>
                <a:sym typeface="Arial"/>
              </a:defRPr>
            </a:lvl6pPr>
            <a:lvl7pPr marL="0" marR="0" lvl="6" indent="0" algn="l" rtl="0">
              <a:spcBef>
                <a:spcPts val="0"/>
              </a:spcBef>
              <a:buNone/>
              <a:defRPr sz="800">
                <a:solidFill>
                  <a:srgbClr val="000000"/>
                </a:solidFill>
                <a:latin typeface="Arial"/>
                <a:ea typeface="Arial"/>
                <a:cs typeface="Arial"/>
                <a:sym typeface="Arial"/>
              </a:defRPr>
            </a:lvl7pPr>
            <a:lvl8pPr marL="0" marR="0" lvl="7" indent="0" algn="l" rtl="0">
              <a:spcBef>
                <a:spcPts val="0"/>
              </a:spcBef>
              <a:buNone/>
              <a:defRPr sz="800">
                <a:solidFill>
                  <a:srgbClr val="000000"/>
                </a:solidFill>
                <a:latin typeface="Arial"/>
                <a:ea typeface="Arial"/>
                <a:cs typeface="Arial"/>
                <a:sym typeface="Arial"/>
              </a:defRPr>
            </a:lvl8pPr>
            <a:lvl9pPr marL="0" marR="0" lvl="8" indent="0" algn="l" rtl="0">
              <a:spcBef>
                <a:spcPts val="0"/>
              </a:spcBef>
              <a:buNone/>
              <a:defRPr sz="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85362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cxnSp>
        <p:nvCxnSpPr>
          <p:cNvPr id="56" name="Google Shape;56;p9"/>
          <p:cNvCxnSpPr/>
          <p:nvPr/>
        </p:nvCxnSpPr>
        <p:spPr>
          <a:xfrm>
            <a:off x="176050" y="4857750"/>
            <a:ext cx="8763000" cy="0"/>
          </a:xfrm>
          <a:prstGeom prst="straightConnector1">
            <a:avLst/>
          </a:prstGeom>
          <a:noFill/>
          <a:ln w="9525" cap="flat" cmpd="sng">
            <a:solidFill>
              <a:schemeClr val="dk1"/>
            </a:solidFill>
            <a:prstDash val="solid"/>
            <a:round/>
            <a:headEnd type="none" w="sm" len="sm"/>
            <a:tailEnd type="none" w="sm" len="sm"/>
          </a:ln>
        </p:spPr>
      </p:cxnSp>
      <p:cxnSp>
        <p:nvCxnSpPr>
          <p:cNvPr id="57" name="Google Shape;57;p9"/>
          <p:cNvCxnSpPr/>
          <p:nvPr/>
        </p:nvCxnSpPr>
        <p:spPr>
          <a:xfrm>
            <a:off x="8558050" y="4857750"/>
            <a:ext cx="0" cy="171450"/>
          </a:xfrm>
          <a:prstGeom prst="straightConnector1">
            <a:avLst/>
          </a:prstGeom>
          <a:noFill/>
          <a:ln w="9525" cap="flat" cmpd="sng">
            <a:solidFill>
              <a:schemeClr val="dk1"/>
            </a:solidFill>
            <a:prstDash val="solid"/>
            <a:round/>
            <a:headEnd type="none" w="sm" len="sm"/>
            <a:tailEnd type="none" w="sm" len="sm"/>
          </a:ln>
        </p:spPr>
      </p:cxnSp>
      <p:sp>
        <p:nvSpPr>
          <p:cNvPr id="58" name="Google Shape;58;p9"/>
          <p:cNvSpPr txBox="1"/>
          <p:nvPr/>
        </p:nvSpPr>
        <p:spPr>
          <a:xfrm>
            <a:off x="197070" y="4867617"/>
            <a:ext cx="3917730" cy="1924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LOYOLA UNIVERSITY MARYLAND  | SELLINGER SCHOOL OF BUSINESS</a:t>
            </a:r>
            <a:endParaRPr sz="1100"/>
          </a:p>
        </p:txBody>
      </p:sp>
      <p:sp>
        <p:nvSpPr>
          <p:cNvPr id="59" name="Google Shape;59;p9"/>
          <p:cNvSpPr txBox="1">
            <a:spLocks noGrp="1"/>
          </p:cNvSpPr>
          <p:nvPr>
            <p:ph type="sldNum" idx="12"/>
          </p:nvPr>
        </p:nvSpPr>
        <p:spPr>
          <a:xfrm>
            <a:off x="8686800" y="4972050"/>
            <a:ext cx="381000" cy="17145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800">
                <a:solidFill>
                  <a:srgbClr val="000000"/>
                </a:solidFill>
                <a:latin typeface="Arial"/>
                <a:ea typeface="Arial"/>
                <a:cs typeface="Arial"/>
                <a:sym typeface="Arial"/>
              </a:defRPr>
            </a:lvl1pPr>
            <a:lvl2pPr marL="0" marR="0" lvl="1" indent="0" algn="l" rtl="0">
              <a:spcBef>
                <a:spcPts val="0"/>
              </a:spcBef>
              <a:buNone/>
              <a:defRPr sz="800">
                <a:solidFill>
                  <a:srgbClr val="000000"/>
                </a:solidFill>
                <a:latin typeface="Arial"/>
                <a:ea typeface="Arial"/>
                <a:cs typeface="Arial"/>
                <a:sym typeface="Arial"/>
              </a:defRPr>
            </a:lvl2pPr>
            <a:lvl3pPr marL="0" marR="0" lvl="2" indent="0" algn="l" rtl="0">
              <a:spcBef>
                <a:spcPts val="0"/>
              </a:spcBef>
              <a:buNone/>
              <a:defRPr sz="800">
                <a:solidFill>
                  <a:srgbClr val="000000"/>
                </a:solidFill>
                <a:latin typeface="Arial"/>
                <a:ea typeface="Arial"/>
                <a:cs typeface="Arial"/>
                <a:sym typeface="Arial"/>
              </a:defRPr>
            </a:lvl3pPr>
            <a:lvl4pPr marL="0" marR="0" lvl="3" indent="0" algn="l" rtl="0">
              <a:spcBef>
                <a:spcPts val="0"/>
              </a:spcBef>
              <a:buNone/>
              <a:defRPr sz="800">
                <a:solidFill>
                  <a:srgbClr val="000000"/>
                </a:solidFill>
                <a:latin typeface="Arial"/>
                <a:ea typeface="Arial"/>
                <a:cs typeface="Arial"/>
                <a:sym typeface="Arial"/>
              </a:defRPr>
            </a:lvl4pPr>
            <a:lvl5pPr marL="0" marR="0" lvl="4" indent="0" algn="l" rtl="0">
              <a:spcBef>
                <a:spcPts val="0"/>
              </a:spcBef>
              <a:buNone/>
              <a:defRPr sz="800">
                <a:solidFill>
                  <a:srgbClr val="000000"/>
                </a:solidFill>
                <a:latin typeface="Arial"/>
                <a:ea typeface="Arial"/>
                <a:cs typeface="Arial"/>
                <a:sym typeface="Arial"/>
              </a:defRPr>
            </a:lvl5pPr>
            <a:lvl6pPr marL="0" marR="0" lvl="5" indent="0" algn="l" rtl="0">
              <a:spcBef>
                <a:spcPts val="0"/>
              </a:spcBef>
              <a:buNone/>
              <a:defRPr sz="800">
                <a:solidFill>
                  <a:srgbClr val="000000"/>
                </a:solidFill>
                <a:latin typeface="Arial"/>
                <a:ea typeface="Arial"/>
                <a:cs typeface="Arial"/>
                <a:sym typeface="Arial"/>
              </a:defRPr>
            </a:lvl6pPr>
            <a:lvl7pPr marL="0" marR="0" lvl="6" indent="0" algn="l" rtl="0">
              <a:spcBef>
                <a:spcPts val="0"/>
              </a:spcBef>
              <a:buNone/>
              <a:defRPr sz="800">
                <a:solidFill>
                  <a:srgbClr val="000000"/>
                </a:solidFill>
                <a:latin typeface="Arial"/>
                <a:ea typeface="Arial"/>
                <a:cs typeface="Arial"/>
                <a:sym typeface="Arial"/>
              </a:defRPr>
            </a:lvl7pPr>
            <a:lvl8pPr marL="0" marR="0" lvl="7" indent="0" algn="l" rtl="0">
              <a:spcBef>
                <a:spcPts val="0"/>
              </a:spcBef>
              <a:buNone/>
              <a:defRPr sz="800">
                <a:solidFill>
                  <a:srgbClr val="000000"/>
                </a:solidFill>
                <a:latin typeface="Arial"/>
                <a:ea typeface="Arial"/>
                <a:cs typeface="Arial"/>
                <a:sym typeface="Arial"/>
              </a:defRPr>
            </a:lvl8pPr>
            <a:lvl9pPr marL="0" marR="0" lvl="8" indent="0" algn="l" rtl="0">
              <a:spcBef>
                <a:spcPts val="0"/>
              </a:spcBef>
              <a:buNone/>
              <a:defRPr sz="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26390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2" y="410765"/>
            <a:ext cx="3008313" cy="871538"/>
          </a:xfrm>
          <a:prstGeom prst="rect">
            <a:avLst/>
          </a:prstGeom>
          <a:noFill/>
          <a:ln>
            <a:noFill/>
          </a:ln>
        </p:spPr>
        <p:txBody>
          <a:bodyPr spcFirstLastPara="1" wrap="square" lIns="68575" tIns="34275" rIns="68575" bIns="34275" anchor="b" anchorCtr="0"/>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2" name="Google Shape;62;p10"/>
          <p:cNvSpPr txBox="1">
            <a:spLocks noGrp="1"/>
          </p:cNvSpPr>
          <p:nvPr>
            <p:ph type="body" idx="1"/>
          </p:nvPr>
        </p:nvSpPr>
        <p:spPr>
          <a:xfrm>
            <a:off x="3575050" y="410767"/>
            <a:ext cx="5111750" cy="4104085"/>
          </a:xfrm>
          <a:prstGeom prst="rect">
            <a:avLst/>
          </a:prstGeom>
          <a:noFill/>
          <a:ln>
            <a:noFill/>
          </a:ln>
        </p:spPr>
        <p:txBody>
          <a:bodyPr spcFirstLastPara="1" wrap="square" lIns="68575" tIns="34275" rIns="68575" bIns="34275" anchor="t" anchorCtr="0"/>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Google Shape;63;p10"/>
          <p:cNvSpPr txBox="1">
            <a:spLocks noGrp="1"/>
          </p:cNvSpPr>
          <p:nvPr>
            <p:ph type="body" idx="2"/>
          </p:nvPr>
        </p:nvSpPr>
        <p:spPr>
          <a:xfrm>
            <a:off x="457202" y="1282304"/>
            <a:ext cx="3008313" cy="3232547"/>
          </a:xfrm>
          <a:prstGeom prst="rect">
            <a:avLst/>
          </a:prstGeom>
          <a:noFill/>
          <a:ln>
            <a:noFill/>
          </a:ln>
        </p:spPr>
        <p:txBody>
          <a:bodyPr spcFirstLastPara="1" wrap="square" lIns="68575" tIns="34275" rIns="68575" bIns="34275" anchor="t" anchorCtr="0"/>
          <a:lstStyle>
            <a:lvl1pPr marL="457200" marR="0" lvl="0" indent="-228600" algn="l" rtl="0">
              <a:spcBef>
                <a:spcPts val="3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20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4" name="Google Shape;64;p10"/>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cxnSp>
        <p:nvCxnSpPr>
          <p:cNvPr id="65" name="Google Shape;65;p10"/>
          <p:cNvCxnSpPr/>
          <p:nvPr/>
        </p:nvCxnSpPr>
        <p:spPr>
          <a:xfrm>
            <a:off x="176050" y="4857750"/>
            <a:ext cx="8763000" cy="0"/>
          </a:xfrm>
          <a:prstGeom prst="straightConnector1">
            <a:avLst/>
          </a:prstGeom>
          <a:noFill/>
          <a:ln w="9525" cap="flat" cmpd="sng">
            <a:solidFill>
              <a:schemeClr val="dk1"/>
            </a:solidFill>
            <a:prstDash val="solid"/>
            <a:round/>
            <a:headEnd type="none" w="sm" len="sm"/>
            <a:tailEnd type="none" w="sm" len="sm"/>
          </a:ln>
        </p:spPr>
      </p:cxnSp>
      <p:cxnSp>
        <p:nvCxnSpPr>
          <p:cNvPr id="66" name="Google Shape;66;p10"/>
          <p:cNvCxnSpPr/>
          <p:nvPr/>
        </p:nvCxnSpPr>
        <p:spPr>
          <a:xfrm>
            <a:off x="8558050" y="4857750"/>
            <a:ext cx="0" cy="171450"/>
          </a:xfrm>
          <a:prstGeom prst="straightConnector1">
            <a:avLst/>
          </a:prstGeom>
          <a:noFill/>
          <a:ln w="9525" cap="flat" cmpd="sng">
            <a:solidFill>
              <a:schemeClr val="dk1"/>
            </a:solidFill>
            <a:prstDash val="solid"/>
            <a:round/>
            <a:headEnd type="none" w="sm" len="sm"/>
            <a:tailEnd type="none" w="sm" len="sm"/>
          </a:ln>
        </p:spPr>
      </p:cxnSp>
      <p:sp>
        <p:nvSpPr>
          <p:cNvPr id="67" name="Google Shape;67;p10"/>
          <p:cNvSpPr txBox="1"/>
          <p:nvPr/>
        </p:nvSpPr>
        <p:spPr>
          <a:xfrm>
            <a:off x="197070" y="4867617"/>
            <a:ext cx="3917730" cy="1924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LOYOLA UNIVERSITY MARYLAND  | SELLINGER SCHOOL OF BUSINESS</a:t>
            </a:r>
            <a:endParaRPr sz="1100"/>
          </a:p>
        </p:txBody>
      </p:sp>
      <p:sp>
        <p:nvSpPr>
          <p:cNvPr id="68" name="Google Shape;68;p10"/>
          <p:cNvSpPr txBox="1">
            <a:spLocks noGrp="1"/>
          </p:cNvSpPr>
          <p:nvPr>
            <p:ph type="sldNum" idx="12"/>
          </p:nvPr>
        </p:nvSpPr>
        <p:spPr>
          <a:xfrm>
            <a:off x="8686800" y="4972050"/>
            <a:ext cx="381000" cy="17145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800">
                <a:solidFill>
                  <a:srgbClr val="000000"/>
                </a:solidFill>
                <a:latin typeface="Arial"/>
                <a:ea typeface="Arial"/>
                <a:cs typeface="Arial"/>
                <a:sym typeface="Arial"/>
              </a:defRPr>
            </a:lvl1pPr>
            <a:lvl2pPr marL="0" marR="0" lvl="1" indent="0" algn="l" rtl="0">
              <a:spcBef>
                <a:spcPts val="0"/>
              </a:spcBef>
              <a:buNone/>
              <a:defRPr sz="800">
                <a:solidFill>
                  <a:srgbClr val="000000"/>
                </a:solidFill>
                <a:latin typeface="Arial"/>
                <a:ea typeface="Arial"/>
                <a:cs typeface="Arial"/>
                <a:sym typeface="Arial"/>
              </a:defRPr>
            </a:lvl2pPr>
            <a:lvl3pPr marL="0" marR="0" lvl="2" indent="0" algn="l" rtl="0">
              <a:spcBef>
                <a:spcPts val="0"/>
              </a:spcBef>
              <a:buNone/>
              <a:defRPr sz="800">
                <a:solidFill>
                  <a:srgbClr val="000000"/>
                </a:solidFill>
                <a:latin typeface="Arial"/>
                <a:ea typeface="Arial"/>
                <a:cs typeface="Arial"/>
                <a:sym typeface="Arial"/>
              </a:defRPr>
            </a:lvl3pPr>
            <a:lvl4pPr marL="0" marR="0" lvl="3" indent="0" algn="l" rtl="0">
              <a:spcBef>
                <a:spcPts val="0"/>
              </a:spcBef>
              <a:buNone/>
              <a:defRPr sz="800">
                <a:solidFill>
                  <a:srgbClr val="000000"/>
                </a:solidFill>
                <a:latin typeface="Arial"/>
                <a:ea typeface="Arial"/>
                <a:cs typeface="Arial"/>
                <a:sym typeface="Arial"/>
              </a:defRPr>
            </a:lvl4pPr>
            <a:lvl5pPr marL="0" marR="0" lvl="4" indent="0" algn="l" rtl="0">
              <a:spcBef>
                <a:spcPts val="0"/>
              </a:spcBef>
              <a:buNone/>
              <a:defRPr sz="800">
                <a:solidFill>
                  <a:srgbClr val="000000"/>
                </a:solidFill>
                <a:latin typeface="Arial"/>
                <a:ea typeface="Arial"/>
                <a:cs typeface="Arial"/>
                <a:sym typeface="Arial"/>
              </a:defRPr>
            </a:lvl5pPr>
            <a:lvl6pPr marL="0" marR="0" lvl="5" indent="0" algn="l" rtl="0">
              <a:spcBef>
                <a:spcPts val="0"/>
              </a:spcBef>
              <a:buNone/>
              <a:defRPr sz="800">
                <a:solidFill>
                  <a:srgbClr val="000000"/>
                </a:solidFill>
                <a:latin typeface="Arial"/>
                <a:ea typeface="Arial"/>
                <a:cs typeface="Arial"/>
                <a:sym typeface="Arial"/>
              </a:defRPr>
            </a:lvl6pPr>
            <a:lvl7pPr marL="0" marR="0" lvl="6" indent="0" algn="l" rtl="0">
              <a:spcBef>
                <a:spcPts val="0"/>
              </a:spcBef>
              <a:buNone/>
              <a:defRPr sz="800">
                <a:solidFill>
                  <a:srgbClr val="000000"/>
                </a:solidFill>
                <a:latin typeface="Arial"/>
                <a:ea typeface="Arial"/>
                <a:cs typeface="Arial"/>
                <a:sym typeface="Arial"/>
              </a:defRPr>
            </a:lvl7pPr>
            <a:lvl8pPr marL="0" marR="0" lvl="7" indent="0" algn="l" rtl="0">
              <a:spcBef>
                <a:spcPts val="0"/>
              </a:spcBef>
              <a:buNone/>
              <a:defRPr sz="800">
                <a:solidFill>
                  <a:srgbClr val="000000"/>
                </a:solidFill>
                <a:latin typeface="Arial"/>
                <a:ea typeface="Arial"/>
                <a:cs typeface="Arial"/>
                <a:sym typeface="Arial"/>
              </a:defRPr>
            </a:lvl8pPr>
            <a:lvl9pPr marL="0" marR="0" lvl="8" indent="0" algn="l" rtl="0">
              <a:spcBef>
                <a:spcPts val="0"/>
              </a:spcBef>
              <a:buNone/>
              <a:defRPr sz="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32695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1"/>
          <p:cNvSpPr txBox="1">
            <a:spLocks noGrp="1"/>
          </p:cNvSpPr>
          <p:nvPr>
            <p:ph type="ftr" idx="11"/>
          </p:nvPr>
        </p:nvSpPr>
        <p:spPr>
          <a:xfrm>
            <a:off x="199700" y="4572000"/>
            <a:ext cx="2895600" cy="273844"/>
          </a:xfrm>
          <a:prstGeom prst="rect">
            <a:avLst/>
          </a:prstGeom>
          <a:noFill/>
          <a:ln>
            <a:noFill/>
          </a:ln>
        </p:spPr>
        <p:txBody>
          <a:bodyPr spcFirstLastPara="1" wrap="square" lIns="68575" tIns="34275" rIns="68575" bIns="34275" anchor="b" anchorCtr="0"/>
          <a:lstStyle>
            <a:lvl1pPr marR="0" lvl="0" algn="l" rtl="0">
              <a:spcBef>
                <a:spcPts val="0"/>
              </a:spcBef>
              <a:spcAft>
                <a:spcPts val="0"/>
              </a:spcAft>
              <a:buSzPts val="1100"/>
              <a:buNone/>
              <a:defRPr sz="8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cxnSp>
        <p:nvCxnSpPr>
          <p:cNvPr id="71" name="Google Shape;71;p11"/>
          <p:cNvCxnSpPr/>
          <p:nvPr/>
        </p:nvCxnSpPr>
        <p:spPr>
          <a:xfrm>
            <a:off x="176050" y="4857750"/>
            <a:ext cx="8763000" cy="0"/>
          </a:xfrm>
          <a:prstGeom prst="straightConnector1">
            <a:avLst/>
          </a:prstGeom>
          <a:noFill/>
          <a:ln w="9525" cap="flat" cmpd="sng">
            <a:solidFill>
              <a:schemeClr val="dk1"/>
            </a:solidFill>
            <a:prstDash val="solid"/>
            <a:round/>
            <a:headEnd type="none" w="sm" len="sm"/>
            <a:tailEnd type="none" w="sm" len="sm"/>
          </a:ln>
        </p:spPr>
      </p:cxnSp>
      <p:cxnSp>
        <p:nvCxnSpPr>
          <p:cNvPr id="72" name="Google Shape;72;p11"/>
          <p:cNvCxnSpPr/>
          <p:nvPr/>
        </p:nvCxnSpPr>
        <p:spPr>
          <a:xfrm>
            <a:off x="8558050" y="4857750"/>
            <a:ext cx="0" cy="171450"/>
          </a:xfrm>
          <a:prstGeom prst="straightConnector1">
            <a:avLst/>
          </a:prstGeom>
          <a:noFill/>
          <a:ln w="9525" cap="flat" cmpd="sng">
            <a:solidFill>
              <a:schemeClr val="dk1"/>
            </a:solidFill>
            <a:prstDash val="solid"/>
            <a:round/>
            <a:headEnd type="none" w="sm" len="sm"/>
            <a:tailEnd type="none" w="sm" len="sm"/>
          </a:ln>
        </p:spPr>
      </p:cxnSp>
      <p:sp>
        <p:nvSpPr>
          <p:cNvPr id="73" name="Google Shape;73;p11"/>
          <p:cNvSpPr txBox="1"/>
          <p:nvPr/>
        </p:nvSpPr>
        <p:spPr>
          <a:xfrm>
            <a:off x="197070" y="4867617"/>
            <a:ext cx="3917730" cy="19240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LOYOLA UNIVERSITY MARYLAND  | SELLINGER SCHOOL OF BUSINESS</a:t>
            </a:r>
            <a:endParaRPr sz="1100"/>
          </a:p>
        </p:txBody>
      </p:sp>
      <p:pic>
        <p:nvPicPr>
          <p:cNvPr id="74" name="Google Shape;74;p11" descr="loyolaishogwarts.jpg"/>
          <p:cNvPicPr preferRelativeResize="0"/>
          <p:nvPr/>
        </p:nvPicPr>
        <p:blipFill rotWithShape="1">
          <a:blip r:embed="rId3">
            <a:alphaModFix/>
          </a:blip>
          <a:srcRect l="6750" r="6750"/>
          <a:stretch/>
        </p:blipFill>
        <p:spPr>
          <a:xfrm>
            <a:off x="597529" y="526775"/>
            <a:ext cx="7034543" cy="3956930"/>
          </a:xfrm>
          <a:prstGeom prst="rect">
            <a:avLst/>
          </a:prstGeom>
          <a:noFill/>
          <a:ln w="1905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229783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Pr>
        <a:solidFill>
          <a:schemeClr val="lt1"/>
        </a:solidFill>
        <a:effectLst/>
      </p:bgPr>
    </p:bg>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304800" y="228600"/>
            <a:ext cx="8382000" cy="8001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7" name="Google Shape;77;p12"/>
          <p:cNvSpPr txBox="1">
            <a:spLocks noGrp="1"/>
          </p:cNvSpPr>
          <p:nvPr>
            <p:ph type="body" idx="1"/>
          </p:nvPr>
        </p:nvSpPr>
        <p:spPr>
          <a:xfrm rot="5400000">
            <a:off x="2874764" y="-1217413"/>
            <a:ext cx="3394472" cy="8229600"/>
          </a:xfrm>
          <a:prstGeom prst="rect">
            <a:avLst/>
          </a:prstGeom>
          <a:noFill/>
          <a:ln>
            <a:noFill/>
          </a:ln>
        </p:spPr>
        <p:txBody>
          <a:bodyPr spcFirstLastPara="1" wrap="square" lIns="68575" tIns="34275" rIns="68575" bIns="34275" anchor="t" anchorCtr="0"/>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8" name="Google Shape;78;p12"/>
          <p:cNvSpPr txBox="1">
            <a:spLocks noGrp="1"/>
          </p:cNvSpPr>
          <p:nvPr>
            <p:ph type="dt" idx="10"/>
          </p:nvPr>
        </p:nvSpPr>
        <p:spPr>
          <a:xfrm>
            <a:off x="1371600" y="4869657"/>
            <a:ext cx="2133600" cy="273844"/>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9" name="Google Shape;79;p12"/>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0" name="Google Shape;80;p12"/>
          <p:cNvSpPr txBox="1">
            <a:spLocks noGrp="1"/>
          </p:cNvSpPr>
          <p:nvPr>
            <p:ph type="sldNum" idx="12"/>
          </p:nvPr>
        </p:nvSpPr>
        <p:spPr>
          <a:xfrm>
            <a:off x="8260080" y="4754880"/>
            <a:ext cx="609600" cy="35337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a:ea typeface="Arial"/>
                <a:cs typeface="Arial"/>
                <a:sym typeface="Arial"/>
              </a:defRPr>
            </a:lvl1pPr>
            <a:lvl2pPr marL="0" marR="0" lvl="1" indent="0" algn="l" rtl="0">
              <a:spcBef>
                <a:spcPts val="0"/>
              </a:spcBef>
              <a:buNone/>
              <a:defRPr sz="1400">
                <a:solidFill>
                  <a:srgbClr val="000000"/>
                </a:solidFill>
                <a:latin typeface="Arial"/>
                <a:ea typeface="Arial"/>
                <a:cs typeface="Arial"/>
                <a:sym typeface="Arial"/>
              </a:defRPr>
            </a:lvl2pPr>
            <a:lvl3pPr marL="0" marR="0" lvl="2" indent="0" algn="l" rtl="0">
              <a:spcBef>
                <a:spcPts val="0"/>
              </a:spcBef>
              <a:buNone/>
              <a:defRPr sz="1400">
                <a:solidFill>
                  <a:srgbClr val="000000"/>
                </a:solidFill>
                <a:latin typeface="Arial"/>
                <a:ea typeface="Arial"/>
                <a:cs typeface="Arial"/>
                <a:sym typeface="Arial"/>
              </a:defRPr>
            </a:lvl3pPr>
            <a:lvl4pPr marL="0" marR="0" lvl="3" indent="0" algn="l" rtl="0">
              <a:spcBef>
                <a:spcPts val="0"/>
              </a:spcBef>
              <a:buNone/>
              <a:defRPr sz="1400">
                <a:solidFill>
                  <a:srgbClr val="000000"/>
                </a:solidFill>
                <a:latin typeface="Arial"/>
                <a:ea typeface="Arial"/>
                <a:cs typeface="Arial"/>
                <a:sym typeface="Arial"/>
              </a:defRPr>
            </a:lvl4pPr>
            <a:lvl5pPr marL="0" marR="0" lvl="4" indent="0" algn="l" rtl="0">
              <a:spcBef>
                <a:spcPts val="0"/>
              </a:spcBef>
              <a:buNone/>
              <a:defRPr sz="1400">
                <a:solidFill>
                  <a:srgbClr val="000000"/>
                </a:solidFill>
                <a:latin typeface="Arial"/>
                <a:ea typeface="Arial"/>
                <a:cs typeface="Arial"/>
                <a:sym typeface="Arial"/>
              </a:defRPr>
            </a:lvl5pPr>
            <a:lvl6pPr marL="0" marR="0" lvl="5" indent="0" algn="l" rtl="0">
              <a:spcBef>
                <a:spcPts val="0"/>
              </a:spcBef>
              <a:buNone/>
              <a:defRPr sz="1400">
                <a:solidFill>
                  <a:srgbClr val="000000"/>
                </a:solidFill>
                <a:latin typeface="Arial"/>
                <a:ea typeface="Arial"/>
                <a:cs typeface="Arial"/>
                <a:sym typeface="Arial"/>
              </a:defRPr>
            </a:lvl6pPr>
            <a:lvl7pPr marL="0" marR="0" lvl="6" indent="0" algn="l" rtl="0">
              <a:spcBef>
                <a:spcPts val="0"/>
              </a:spcBef>
              <a:buNone/>
              <a:defRPr sz="1400">
                <a:solidFill>
                  <a:srgbClr val="000000"/>
                </a:solidFill>
                <a:latin typeface="Arial"/>
                <a:ea typeface="Arial"/>
                <a:cs typeface="Arial"/>
                <a:sym typeface="Arial"/>
              </a:defRPr>
            </a:lvl7pPr>
            <a:lvl8pPr marL="0" marR="0" lvl="7" indent="0" algn="l" rtl="0">
              <a:spcBef>
                <a:spcPts val="0"/>
              </a:spcBef>
              <a:buNone/>
              <a:defRPr sz="1400">
                <a:solidFill>
                  <a:srgbClr val="000000"/>
                </a:solidFill>
                <a:latin typeface="Arial"/>
                <a:ea typeface="Arial"/>
                <a:cs typeface="Arial"/>
                <a:sym typeface="Arial"/>
              </a:defRPr>
            </a:lvl8pPr>
            <a:lvl9pPr marL="0" marR="0" lvl="8" indent="0" algn="l" rtl="0">
              <a:spcBef>
                <a:spcPts val="0"/>
              </a:spcBef>
              <a:buNone/>
              <a:defRPr sz="1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00551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Pr>
        <a:solidFill>
          <a:schemeClr val="lt1"/>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rot="5400000">
            <a:off x="5463778" y="1371601"/>
            <a:ext cx="4388644" cy="20574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3" name="Google Shape;83;p13"/>
          <p:cNvSpPr txBox="1">
            <a:spLocks noGrp="1"/>
          </p:cNvSpPr>
          <p:nvPr>
            <p:ph type="body" idx="1"/>
          </p:nvPr>
        </p:nvSpPr>
        <p:spPr>
          <a:xfrm rot="5400000">
            <a:off x="1272778" y="-609599"/>
            <a:ext cx="4388644" cy="6019800"/>
          </a:xfrm>
          <a:prstGeom prst="rect">
            <a:avLst/>
          </a:prstGeom>
          <a:noFill/>
          <a:ln>
            <a:noFill/>
          </a:ln>
        </p:spPr>
        <p:txBody>
          <a:bodyPr spcFirstLastPara="1" wrap="square" lIns="68575" tIns="34275" rIns="68575" bIns="34275" anchor="t" anchorCtr="0"/>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 name="Google Shape;84;p13"/>
          <p:cNvSpPr txBox="1">
            <a:spLocks noGrp="1"/>
          </p:cNvSpPr>
          <p:nvPr>
            <p:ph type="dt" idx="10"/>
          </p:nvPr>
        </p:nvSpPr>
        <p:spPr>
          <a:xfrm>
            <a:off x="1371600" y="4869657"/>
            <a:ext cx="2133600" cy="273844"/>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5" name="Google Shape;85;p13"/>
          <p:cNvSpPr txBox="1">
            <a:spLocks noGrp="1"/>
          </p:cNvSpPr>
          <p:nvPr>
            <p:ph type="ftr" idx="11"/>
          </p:nvPr>
        </p:nvSpPr>
        <p:spPr>
          <a:xfrm>
            <a:off x="3124200" y="4767263"/>
            <a:ext cx="2895600" cy="273844"/>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sldNum" idx="12"/>
          </p:nvPr>
        </p:nvSpPr>
        <p:spPr>
          <a:xfrm>
            <a:off x="8260080" y="4754880"/>
            <a:ext cx="609600" cy="35337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0000"/>
                </a:solidFill>
                <a:latin typeface="Arial"/>
                <a:ea typeface="Arial"/>
                <a:cs typeface="Arial"/>
                <a:sym typeface="Arial"/>
              </a:defRPr>
            </a:lvl1pPr>
            <a:lvl2pPr marL="0" marR="0" lvl="1" indent="0" algn="l" rtl="0">
              <a:spcBef>
                <a:spcPts val="0"/>
              </a:spcBef>
              <a:buNone/>
              <a:defRPr sz="1400">
                <a:solidFill>
                  <a:srgbClr val="000000"/>
                </a:solidFill>
                <a:latin typeface="Arial"/>
                <a:ea typeface="Arial"/>
                <a:cs typeface="Arial"/>
                <a:sym typeface="Arial"/>
              </a:defRPr>
            </a:lvl2pPr>
            <a:lvl3pPr marL="0" marR="0" lvl="2" indent="0" algn="l" rtl="0">
              <a:spcBef>
                <a:spcPts val="0"/>
              </a:spcBef>
              <a:buNone/>
              <a:defRPr sz="1400">
                <a:solidFill>
                  <a:srgbClr val="000000"/>
                </a:solidFill>
                <a:latin typeface="Arial"/>
                <a:ea typeface="Arial"/>
                <a:cs typeface="Arial"/>
                <a:sym typeface="Arial"/>
              </a:defRPr>
            </a:lvl3pPr>
            <a:lvl4pPr marL="0" marR="0" lvl="3" indent="0" algn="l" rtl="0">
              <a:spcBef>
                <a:spcPts val="0"/>
              </a:spcBef>
              <a:buNone/>
              <a:defRPr sz="1400">
                <a:solidFill>
                  <a:srgbClr val="000000"/>
                </a:solidFill>
                <a:latin typeface="Arial"/>
                <a:ea typeface="Arial"/>
                <a:cs typeface="Arial"/>
                <a:sym typeface="Arial"/>
              </a:defRPr>
            </a:lvl4pPr>
            <a:lvl5pPr marL="0" marR="0" lvl="4" indent="0" algn="l" rtl="0">
              <a:spcBef>
                <a:spcPts val="0"/>
              </a:spcBef>
              <a:buNone/>
              <a:defRPr sz="1400">
                <a:solidFill>
                  <a:srgbClr val="000000"/>
                </a:solidFill>
                <a:latin typeface="Arial"/>
                <a:ea typeface="Arial"/>
                <a:cs typeface="Arial"/>
                <a:sym typeface="Arial"/>
              </a:defRPr>
            </a:lvl5pPr>
            <a:lvl6pPr marL="0" marR="0" lvl="5" indent="0" algn="l" rtl="0">
              <a:spcBef>
                <a:spcPts val="0"/>
              </a:spcBef>
              <a:buNone/>
              <a:defRPr sz="1400">
                <a:solidFill>
                  <a:srgbClr val="000000"/>
                </a:solidFill>
                <a:latin typeface="Arial"/>
                <a:ea typeface="Arial"/>
                <a:cs typeface="Arial"/>
                <a:sym typeface="Arial"/>
              </a:defRPr>
            </a:lvl6pPr>
            <a:lvl7pPr marL="0" marR="0" lvl="6" indent="0" algn="l" rtl="0">
              <a:spcBef>
                <a:spcPts val="0"/>
              </a:spcBef>
              <a:buNone/>
              <a:defRPr sz="1400">
                <a:solidFill>
                  <a:srgbClr val="000000"/>
                </a:solidFill>
                <a:latin typeface="Arial"/>
                <a:ea typeface="Arial"/>
                <a:cs typeface="Arial"/>
                <a:sym typeface="Arial"/>
              </a:defRPr>
            </a:lvl7pPr>
            <a:lvl8pPr marL="0" marR="0" lvl="7" indent="0" algn="l" rtl="0">
              <a:spcBef>
                <a:spcPts val="0"/>
              </a:spcBef>
              <a:buNone/>
              <a:defRPr sz="1400">
                <a:solidFill>
                  <a:srgbClr val="000000"/>
                </a:solidFill>
                <a:latin typeface="Arial"/>
                <a:ea typeface="Arial"/>
                <a:cs typeface="Arial"/>
                <a:sym typeface="Arial"/>
              </a:defRPr>
            </a:lvl8pPr>
            <a:lvl9pPr marL="0" marR="0" lvl="8" indent="0" algn="l" rtl="0">
              <a:spcBef>
                <a:spcPts val="0"/>
              </a:spcBef>
              <a:buNone/>
              <a:defRPr sz="14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0503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7"/>
        <p:cNvGrpSpPr/>
        <p:nvPr/>
      </p:nvGrpSpPr>
      <p:grpSpPr>
        <a:xfrm>
          <a:off x="0" y="0"/>
          <a:ext cx="0" cy="0"/>
          <a:chOff x="0" y="0"/>
          <a:chExt cx="0" cy="0"/>
        </a:xfrm>
      </p:grpSpPr>
      <p:sp>
        <p:nvSpPr>
          <p:cNvPr id="88" name="Google Shape;88;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89" name="Google Shape;89;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 name="Google Shape;90;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839918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342900"/>
            <a:ext cx="8229600" cy="85725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075864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 Placeholder 8"/>
          <p:cNvSpPr>
            <a:spLocks noGrp="1"/>
          </p:cNvSpPr>
          <p:nvPr>
            <p:ph type="body" sz="quarter" idx="10" hasCustomPrompt="1"/>
          </p:nvPr>
        </p:nvSpPr>
        <p:spPr>
          <a:xfrm>
            <a:off x="662940" y="1528763"/>
            <a:ext cx="8023860" cy="1143000"/>
          </a:xfrm>
          <a:prstGeom prst="rect">
            <a:avLst/>
          </a:prstGeom>
        </p:spPr>
        <p:txBody>
          <a:bodyPr anchor="b">
            <a:normAutofit/>
          </a:bodyPr>
          <a:lstStyle>
            <a:lvl1pPr marL="0" indent="0">
              <a:lnSpc>
                <a:spcPct val="100000"/>
              </a:lnSpc>
              <a:buNone/>
              <a:defRPr sz="2400" baseline="0">
                <a:latin typeface="Arial" pitchFamily="34" charset="0"/>
                <a:cs typeface="Arial" pitchFamily="34" charset="0"/>
              </a:defRPr>
            </a:lvl1pPr>
            <a:lvl2pPr marL="457189" indent="0">
              <a:buNone/>
              <a:defRPr/>
            </a:lvl2pPr>
            <a:lvl3pPr marL="914378" indent="0">
              <a:buNone/>
              <a:defRPr/>
            </a:lvl3pPr>
            <a:lvl4pPr marL="1371566" indent="0">
              <a:buNone/>
              <a:defRPr/>
            </a:lvl4pPr>
            <a:lvl5pPr marL="1828754" indent="0">
              <a:buFont typeface="Arial" panose="020B0604020202020204" pitchFamily="34" charset="0"/>
              <a:buNone/>
              <a:defRPr/>
            </a:lvl5pPr>
          </a:lstStyle>
          <a:p>
            <a:pPr lvl="0"/>
            <a:r>
              <a:rPr lang="en-US" dirty="0"/>
              <a:t>First Line Title</a:t>
            </a:r>
          </a:p>
        </p:txBody>
      </p:sp>
      <p:sp>
        <p:nvSpPr>
          <p:cNvPr id="6" name="Title 1"/>
          <p:cNvSpPr>
            <a:spLocks noGrp="1"/>
          </p:cNvSpPr>
          <p:nvPr>
            <p:ph type="ctrTitle" hasCustomPrompt="1"/>
          </p:nvPr>
        </p:nvSpPr>
        <p:spPr>
          <a:xfrm>
            <a:off x="655320" y="2714625"/>
            <a:ext cx="8031480" cy="971550"/>
          </a:xfrm>
          <a:prstGeom prst="rect">
            <a:avLst/>
          </a:prstGeom>
        </p:spPr>
        <p:txBody>
          <a:bodyPr anchor="t">
            <a:noAutofit/>
          </a:bodyPr>
          <a:lstStyle>
            <a:lvl1pPr algn="l">
              <a:lnSpc>
                <a:spcPct val="95000"/>
              </a:lnSpc>
              <a:defRPr sz="3600" cap="all" baseline="0">
                <a:solidFill>
                  <a:schemeClr val="tx1"/>
                </a:solidFill>
                <a:latin typeface="Arial Black" panose="020B0A04020102020204" pitchFamily="34" charset="0"/>
              </a:defRPr>
            </a:lvl1pPr>
          </a:lstStyle>
          <a:p>
            <a:r>
              <a:rPr lang="en-US" dirty="0"/>
              <a:t>Second Line Title</a:t>
            </a:r>
          </a:p>
        </p:txBody>
      </p:sp>
      <p:sp>
        <p:nvSpPr>
          <p:cNvPr id="7" name="Subtitle 2"/>
          <p:cNvSpPr>
            <a:spLocks noGrp="1"/>
          </p:cNvSpPr>
          <p:nvPr>
            <p:ph type="subTitle" idx="1" hasCustomPrompt="1"/>
          </p:nvPr>
        </p:nvSpPr>
        <p:spPr>
          <a:xfrm>
            <a:off x="685800" y="3629026"/>
            <a:ext cx="6019800" cy="1183005"/>
          </a:xfrm>
          <a:prstGeom prst="rect">
            <a:avLst/>
          </a:prstGeom>
        </p:spPr>
        <p:txBody>
          <a:bodyPr>
            <a:normAutofit/>
          </a:bodyPr>
          <a:lstStyle>
            <a:lvl1pPr marL="0" indent="0" algn="l">
              <a:lnSpc>
                <a:spcPct val="105000"/>
              </a:lnSpc>
              <a:spcBef>
                <a:spcPts val="0"/>
              </a:spcBef>
              <a:buNone/>
              <a:defRPr sz="1600">
                <a:solidFill>
                  <a:schemeClr val="tx1"/>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Speaker Name (bold</a:t>
            </a:r>
            <a:r>
              <a:rPr lang="en-US"/>
              <a:t>) then </a:t>
            </a:r>
            <a:r>
              <a:rPr lang="en-US" dirty="0"/>
              <a:t>Title</a:t>
            </a:r>
            <a:r>
              <a:rPr lang="en-US"/>
              <a:t>, Company</a:t>
            </a:r>
            <a:endParaRPr lang="en-US" dirty="0"/>
          </a:p>
        </p:txBody>
      </p:sp>
    </p:spTree>
    <p:extLst>
      <p:ext uri="{BB962C8B-B14F-4D97-AF65-F5344CB8AC3E}">
        <p14:creationId xmlns:p14="http://schemas.microsoft.com/office/powerpoint/2010/main" val="21976138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99700" y="4572000"/>
            <a:ext cx="2895600" cy="273844"/>
          </a:xfrm>
          <a:prstGeom prst="rect">
            <a:avLst/>
          </a:prstGeom>
        </p:spPr>
        <p:txBody>
          <a:bodyPr anchor="b" anchorCtr="0"/>
          <a:lstStyle>
            <a:lvl1pPr algn="l">
              <a:defRPr sz="800">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176050" y="4857750"/>
            <a:ext cx="8763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558050" y="485775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bwMode="auto">
          <a:xfrm>
            <a:off x="685800" y="514350"/>
            <a:ext cx="7467600" cy="555498"/>
          </a:xfrm>
          <a:prstGeom prst="rect">
            <a:avLst/>
          </a:prstGeom>
        </p:spPr>
        <p:txBody>
          <a:bodyPr>
            <a:noAutofit/>
          </a:bodyPr>
          <a:lstStyle>
            <a:lvl1pPr>
              <a:defRPr sz="2600"/>
            </a:lvl1pPr>
          </a:lstStyle>
          <a:p>
            <a:r>
              <a:rPr lang="en-US"/>
              <a:t>Click to edit Master title style</a:t>
            </a:r>
            <a:endParaRPr lang="en-US" dirty="0"/>
          </a:p>
        </p:txBody>
      </p:sp>
      <p:sp>
        <p:nvSpPr>
          <p:cNvPr id="20" name="Content Placeholder 2"/>
          <p:cNvSpPr>
            <a:spLocks noGrp="1"/>
          </p:cNvSpPr>
          <p:nvPr>
            <p:ph idx="1"/>
          </p:nvPr>
        </p:nvSpPr>
        <p:spPr>
          <a:xfrm>
            <a:off x="685800" y="1326290"/>
            <a:ext cx="7467600" cy="3188560"/>
          </a:xfrm>
          <a:prstGeom prst="rect">
            <a:avLst/>
          </a:prstGeom>
        </p:spPr>
        <p:txBody>
          <a:bodyPr>
            <a:normAutofit/>
          </a:bodyPr>
          <a:lstStyle>
            <a:lvl1pPr marL="342892" indent="-342892">
              <a:lnSpc>
                <a:spcPct val="110000"/>
              </a:lnSpc>
              <a:buClr>
                <a:schemeClr val="accent2"/>
              </a:buClr>
              <a:defRPr sz="2000"/>
            </a:lvl1pPr>
            <a:lvl2pPr marL="685783" indent="-288918">
              <a:lnSpc>
                <a:spcPct val="110000"/>
              </a:lnSpc>
              <a:buClr>
                <a:schemeClr val="accent4"/>
              </a:buClr>
              <a:defRPr sz="1800"/>
            </a:lvl2pPr>
            <a:lvl3pPr marL="974701" indent="-228594">
              <a:lnSpc>
                <a:spcPct val="110000"/>
              </a:lnSpc>
              <a:buClr>
                <a:schemeClr val="accent4"/>
              </a:buClr>
              <a:defRPr sz="1400"/>
            </a:lvl3pPr>
            <a:lvl4pPr marL="1257269" indent="-228594">
              <a:lnSpc>
                <a:spcPct val="110000"/>
              </a:lnSpc>
              <a:buClr>
                <a:schemeClr val="accent4"/>
              </a:buClr>
              <a:defRPr sz="1400"/>
            </a:lvl4pPr>
            <a:lvl5pPr marL="1257269" indent="0">
              <a:lnSpc>
                <a:spcPct val="110000"/>
              </a:lnSpc>
              <a:buClr>
                <a:schemeClr val="accent4"/>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Box 20"/>
          <p:cNvSpPr txBox="1"/>
          <p:nvPr userDrawn="1"/>
        </p:nvSpPr>
        <p:spPr>
          <a:xfrm>
            <a:off x="197070" y="4867617"/>
            <a:ext cx="3917730" cy="215444"/>
          </a:xfrm>
          <a:prstGeom prst="rect">
            <a:avLst/>
          </a:prstGeom>
          <a:noFill/>
        </p:spPr>
        <p:txBody>
          <a:bodyPr wrap="square" rtlCol="0">
            <a:spAutoFit/>
          </a:bodyPr>
          <a:lstStyle/>
          <a:p>
            <a:r>
              <a:rPr lang="en-US" sz="800" b="1" dirty="0">
                <a:solidFill>
                  <a:prstClr val="black"/>
                </a:solidFill>
                <a:cs typeface="Arial" pitchFamily="34" charset="0"/>
              </a:rPr>
              <a:t>LOYOLA UNIVERSITY MARYLAND  | SELLINGER SCHOOL OF BUSINESS</a:t>
            </a:r>
          </a:p>
        </p:txBody>
      </p:sp>
      <p:sp>
        <p:nvSpPr>
          <p:cNvPr id="24" name="Slide Number Placeholder 6"/>
          <p:cNvSpPr>
            <a:spLocks noGrp="1"/>
          </p:cNvSpPr>
          <p:nvPr>
            <p:ph type="sldNum" sz="quarter" idx="12"/>
          </p:nvPr>
        </p:nvSpPr>
        <p:spPr>
          <a:xfrm>
            <a:off x="8686800" y="4972050"/>
            <a:ext cx="381000" cy="171450"/>
          </a:xfrm>
          <a:prstGeom prst="rect">
            <a:avLst/>
          </a:prstGeom>
        </p:spPr>
        <p:txBody>
          <a:bodyPr/>
          <a:lstStyle>
            <a:lvl1pPr>
              <a:defRPr sz="800"/>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82260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20" name="Footer Placeholder 4"/>
          <p:cNvSpPr>
            <a:spLocks noGrp="1"/>
          </p:cNvSpPr>
          <p:nvPr>
            <p:ph type="ftr" sz="quarter" idx="11"/>
          </p:nvPr>
        </p:nvSpPr>
        <p:spPr>
          <a:xfrm>
            <a:off x="199700" y="4572000"/>
            <a:ext cx="2895600" cy="273844"/>
          </a:xfrm>
          <a:prstGeom prst="rect">
            <a:avLst/>
          </a:prstGeom>
        </p:spPr>
        <p:txBody>
          <a:bodyPr anchor="b" anchorCtr="0"/>
          <a:lstStyle>
            <a:lvl1pPr algn="l">
              <a:defRPr sz="800">
                <a:latin typeface="Arial" pitchFamily="34" charset="0"/>
                <a:cs typeface="Arial" pitchFamily="34" charset="0"/>
              </a:defRPr>
            </a:lvl1pPr>
          </a:lstStyle>
          <a:p>
            <a:endParaRPr lang="en-US" dirty="0">
              <a:solidFill>
                <a:prstClr val="black"/>
              </a:solidFill>
            </a:endParaRPr>
          </a:p>
        </p:txBody>
      </p:sp>
      <p:cxnSp>
        <p:nvCxnSpPr>
          <p:cNvPr id="21" name="Straight Connector 20"/>
          <p:cNvCxnSpPr/>
          <p:nvPr userDrawn="1"/>
        </p:nvCxnSpPr>
        <p:spPr>
          <a:xfrm>
            <a:off x="176050" y="4857750"/>
            <a:ext cx="8763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558050" y="485775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97070" y="4867617"/>
            <a:ext cx="3917730" cy="215444"/>
          </a:xfrm>
          <a:prstGeom prst="rect">
            <a:avLst/>
          </a:prstGeom>
          <a:noFill/>
        </p:spPr>
        <p:txBody>
          <a:bodyPr wrap="square" rtlCol="0">
            <a:spAutoFit/>
          </a:bodyPr>
          <a:lstStyle/>
          <a:p>
            <a:r>
              <a:rPr lang="en-US" sz="800" b="1" dirty="0">
                <a:solidFill>
                  <a:prstClr val="black"/>
                </a:solidFill>
                <a:cs typeface="Arial" pitchFamily="34" charset="0"/>
              </a:rPr>
              <a:t>LOYOLA UNIVERSITY MARYLAND  |  SELLINGER SCHOOL OF BUSINESS</a:t>
            </a:r>
          </a:p>
        </p:txBody>
      </p:sp>
      <p:sp>
        <p:nvSpPr>
          <p:cNvPr id="25" name="Slide Number Placeholder 6"/>
          <p:cNvSpPr>
            <a:spLocks noGrp="1"/>
          </p:cNvSpPr>
          <p:nvPr>
            <p:ph type="sldNum" sz="quarter" idx="12"/>
          </p:nvPr>
        </p:nvSpPr>
        <p:spPr>
          <a:xfrm>
            <a:off x="8686800" y="4972050"/>
            <a:ext cx="381000" cy="171450"/>
          </a:xfrm>
          <a:prstGeom prst="rect">
            <a:avLst/>
          </a:prstGeom>
        </p:spPr>
        <p:txBody>
          <a:bodyPr/>
          <a:lstStyle>
            <a:lvl1pPr>
              <a:defRPr sz="800"/>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3223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auto">
          <a:xfrm>
            <a:off x="685800" y="514350"/>
            <a:ext cx="7467600" cy="555498"/>
          </a:xfrm>
          <a:prstGeom prst="rect">
            <a:avLst/>
          </a:prstGeom>
        </p:spPr>
        <p:txBody>
          <a:bodyPr>
            <a:noAutofit/>
          </a:bodyPr>
          <a:lstStyle>
            <a:lvl1pPr>
              <a:defRPr sz="2600"/>
            </a:lvl1pPr>
          </a:lstStyle>
          <a:p>
            <a:r>
              <a:rPr lang="en-US"/>
              <a:t>Click to edit Master title style</a:t>
            </a:r>
            <a:endParaRPr lang="en-US" dirty="0"/>
          </a:p>
        </p:txBody>
      </p:sp>
      <p:sp>
        <p:nvSpPr>
          <p:cNvPr id="13" name="Content Placeholder 2"/>
          <p:cNvSpPr>
            <a:spLocks noGrp="1"/>
          </p:cNvSpPr>
          <p:nvPr>
            <p:ph idx="1"/>
          </p:nvPr>
        </p:nvSpPr>
        <p:spPr>
          <a:xfrm>
            <a:off x="685800" y="1326290"/>
            <a:ext cx="7467600" cy="3394710"/>
          </a:xfrm>
          <a:prstGeom prst="rect">
            <a:avLst/>
          </a:prstGeom>
        </p:spPr>
        <p:txBody>
          <a:bodyPr>
            <a:normAutofit/>
          </a:bodyPr>
          <a:lstStyle>
            <a:lvl1pPr marL="342892" indent="-342892">
              <a:lnSpc>
                <a:spcPct val="110000"/>
              </a:lnSpc>
              <a:buClr>
                <a:schemeClr val="accent2"/>
              </a:buClr>
              <a:defRPr sz="2000"/>
            </a:lvl1pPr>
            <a:lvl2pPr marL="685783" indent="-288918">
              <a:lnSpc>
                <a:spcPct val="110000"/>
              </a:lnSpc>
              <a:buClr>
                <a:schemeClr val="accent4"/>
              </a:buClr>
              <a:defRPr sz="1800"/>
            </a:lvl2pPr>
            <a:lvl3pPr marL="974701" indent="-228594">
              <a:lnSpc>
                <a:spcPct val="110000"/>
              </a:lnSpc>
              <a:buClr>
                <a:schemeClr val="accent4"/>
              </a:buClr>
              <a:defRPr sz="1400"/>
            </a:lvl3pPr>
            <a:lvl4pPr marL="1257269" indent="-228594">
              <a:lnSpc>
                <a:spcPct val="110000"/>
              </a:lnSpc>
              <a:buClr>
                <a:schemeClr val="accent4"/>
              </a:buClr>
              <a:defRPr sz="1400"/>
            </a:lvl4pPr>
            <a:lvl5pPr marL="1257269" indent="0">
              <a:lnSpc>
                <a:spcPct val="110000"/>
              </a:lnSpc>
              <a:buClr>
                <a:schemeClr val="accent4"/>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11"/>
          </p:nvPr>
        </p:nvSpPr>
        <p:spPr>
          <a:xfrm>
            <a:off x="199700" y="4572000"/>
            <a:ext cx="2895600" cy="273844"/>
          </a:xfrm>
          <a:prstGeom prst="rect">
            <a:avLst/>
          </a:prstGeom>
        </p:spPr>
        <p:txBody>
          <a:bodyPr anchor="b" anchorCtr="0"/>
          <a:lstStyle>
            <a:lvl1pPr algn="l">
              <a:defRPr sz="800">
                <a:latin typeface="Arial" pitchFamily="34" charset="0"/>
                <a:cs typeface="Arial" pitchFamily="34" charset="0"/>
              </a:defRPr>
            </a:lvl1pPr>
          </a:lstStyle>
          <a:p>
            <a:endParaRPr lang="en-US" dirty="0">
              <a:solidFill>
                <a:prstClr val="black"/>
              </a:solidFill>
            </a:endParaRPr>
          </a:p>
        </p:txBody>
      </p:sp>
      <p:cxnSp>
        <p:nvCxnSpPr>
          <p:cNvPr id="16" name="Straight Connector 15"/>
          <p:cNvCxnSpPr/>
          <p:nvPr userDrawn="1"/>
        </p:nvCxnSpPr>
        <p:spPr>
          <a:xfrm>
            <a:off x="176050" y="4857750"/>
            <a:ext cx="8763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8558050" y="485775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97070" y="4867617"/>
            <a:ext cx="3917730" cy="215444"/>
          </a:xfrm>
          <a:prstGeom prst="rect">
            <a:avLst/>
          </a:prstGeom>
          <a:noFill/>
        </p:spPr>
        <p:txBody>
          <a:bodyPr wrap="square" rtlCol="0">
            <a:spAutoFit/>
          </a:bodyPr>
          <a:lstStyle/>
          <a:p>
            <a:r>
              <a:rPr lang="en-US" sz="800" b="1" dirty="0">
                <a:solidFill>
                  <a:prstClr val="black"/>
                </a:solidFill>
                <a:cs typeface="Arial" pitchFamily="34" charset="0"/>
              </a:rPr>
              <a:t>LOYOLA UNIVERSITY MARYLAND  | SELLINGER SCHOOL OF BUSINESS</a:t>
            </a:r>
          </a:p>
        </p:txBody>
      </p:sp>
      <p:sp>
        <p:nvSpPr>
          <p:cNvPr id="21" name="Slide Number Placeholder 6"/>
          <p:cNvSpPr>
            <a:spLocks noGrp="1"/>
          </p:cNvSpPr>
          <p:nvPr>
            <p:ph type="sldNum" sz="quarter" idx="12"/>
          </p:nvPr>
        </p:nvSpPr>
        <p:spPr>
          <a:xfrm>
            <a:off x="8686800" y="4972050"/>
            <a:ext cx="381000" cy="171450"/>
          </a:xfrm>
          <a:prstGeom prst="rect">
            <a:avLst/>
          </a:prstGeom>
        </p:spPr>
        <p:txBody>
          <a:bodyPr/>
          <a:lstStyle>
            <a:lvl1pPr>
              <a:defRPr sz="800"/>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62165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a:prstGeom prst="rect">
            <a:avLst/>
          </a:prstGeom>
        </p:spPr>
        <p:txBody>
          <a:bodyPr anchor="b"/>
          <a:lstStyle>
            <a:lvl1pPr marL="0" indent="0">
              <a:buNone/>
              <a:defRPr sz="18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bwMode="auto">
          <a:xfrm>
            <a:off x="685800" y="514350"/>
            <a:ext cx="7467600" cy="555498"/>
          </a:xfrm>
          <a:prstGeom prst="rect">
            <a:avLst/>
          </a:prstGeom>
        </p:spPr>
        <p:txBody>
          <a:bodyPr>
            <a:noAutofit/>
          </a:bodyPr>
          <a:lstStyle>
            <a:lvl1pPr>
              <a:defRPr sz="2600"/>
            </a:lvl1pPr>
          </a:lstStyle>
          <a:p>
            <a:r>
              <a:rPr lang="en-US"/>
              <a:t>Click to edit Master title style</a:t>
            </a:r>
            <a:endParaRPr lang="en-US" dirty="0"/>
          </a:p>
        </p:txBody>
      </p:sp>
      <p:sp>
        <p:nvSpPr>
          <p:cNvPr id="17" name="Footer Placeholder 4"/>
          <p:cNvSpPr>
            <a:spLocks noGrp="1"/>
          </p:cNvSpPr>
          <p:nvPr>
            <p:ph type="ftr" sz="quarter" idx="11"/>
          </p:nvPr>
        </p:nvSpPr>
        <p:spPr>
          <a:xfrm>
            <a:off x="199700" y="4572000"/>
            <a:ext cx="2895600" cy="273844"/>
          </a:xfrm>
          <a:prstGeom prst="rect">
            <a:avLst/>
          </a:prstGeom>
        </p:spPr>
        <p:txBody>
          <a:bodyPr anchor="b" anchorCtr="0"/>
          <a:lstStyle>
            <a:lvl1pPr algn="l">
              <a:defRPr sz="800">
                <a:latin typeface="Arial" pitchFamily="34" charset="0"/>
                <a:cs typeface="Arial" pitchFamily="34" charset="0"/>
              </a:defRPr>
            </a:lvl1pPr>
          </a:lstStyle>
          <a:p>
            <a:endParaRPr lang="en-US" dirty="0">
              <a:solidFill>
                <a:prstClr val="black"/>
              </a:solidFill>
            </a:endParaRPr>
          </a:p>
        </p:txBody>
      </p:sp>
      <p:cxnSp>
        <p:nvCxnSpPr>
          <p:cNvPr id="18" name="Straight Connector 17"/>
          <p:cNvCxnSpPr/>
          <p:nvPr userDrawn="1"/>
        </p:nvCxnSpPr>
        <p:spPr>
          <a:xfrm>
            <a:off x="176050" y="4857750"/>
            <a:ext cx="8763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558050" y="485775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97070" y="4867617"/>
            <a:ext cx="3917730" cy="215444"/>
          </a:xfrm>
          <a:prstGeom prst="rect">
            <a:avLst/>
          </a:prstGeom>
          <a:noFill/>
        </p:spPr>
        <p:txBody>
          <a:bodyPr wrap="square" rtlCol="0">
            <a:spAutoFit/>
          </a:bodyPr>
          <a:lstStyle/>
          <a:p>
            <a:r>
              <a:rPr lang="en-US" sz="800" b="1" dirty="0">
                <a:solidFill>
                  <a:prstClr val="black"/>
                </a:solidFill>
                <a:cs typeface="Arial" pitchFamily="34" charset="0"/>
              </a:rPr>
              <a:t>LOYOLA UNIVERSITY MARYLAND  | SELLINGER SCHOOL OF BUSINESS</a:t>
            </a:r>
          </a:p>
        </p:txBody>
      </p:sp>
      <p:sp>
        <p:nvSpPr>
          <p:cNvPr id="23" name="Slide Number Placeholder 6"/>
          <p:cNvSpPr>
            <a:spLocks noGrp="1"/>
          </p:cNvSpPr>
          <p:nvPr>
            <p:ph type="sldNum" sz="quarter" idx="12"/>
          </p:nvPr>
        </p:nvSpPr>
        <p:spPr>
          <a:xfrm>
            <a:off x="8686800" y="4972050"/>
            <a:ext cx="381000" cy="171450"/>
          </a:xfrm>
          <a:prstGeom prst="rect">
            <a:avLst/>
          </a:prstGeom>
        </p:spPr>
        <p:txBody>
          <a:bodyPr/>
          <a:lstStyle>
            <a:lvl1pPr>
              <a:defRPr sz="800"/>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64472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auto">
          <a:xfrm>
            <a:off x="685800" y="514350"/>
            <a:ext cx="7467600" cy="555498"/>
          </a:xfrm>
          <a:prstGeom prst="rect">
            <a:avLst/>
          </a:prstGeom>
        </p:spPr>
        <p:txBody>
          <a:bodyPr>
            <a:noAutofit/>
          </a:bodyPr>
          <a:lstStyle>
            <a:lvl1pPr>
              <a:defRPr sz="2600"/>
            </a:lvl1pPr>
          </a:lstStyle>
          <a:p>
            <a:r>
              <a:rPr lang="en-US"/>
              <a:t>Click to edit Master title style</a:t>
            </a:r>
            <a:endParaRPr lang="en-US" dirty="0"/>
          </a:p>
        </p:txBody>
      </p:sp>
      <p:sp>
        <p:nvSpPr>
          <p:cNvPr id="12" name="Footer Placeholder 4"/>
          <p:cNvSpPr>
            <a:spLocks noGrp="1"/>
          </p:cNvSpPr>
          <p:nvPr>
            <p:ph type="ftr" sz="quarter" idx="11"/>
          </p:nvPr>
        </p:nvSpPr>
        <p:spPr>
          <a:xfrm>
            <a:off x="199700" y="4572000"/>
            <a:ext cx="2895600" cy="273844"/>
          </a:xfrm>
          <a:prstGeom prst="rect">
            <a:avLst/>
          </a:prstGeom>
        </p:spPr>
        <p:txBody>
          <a:bodyPr anchor="b" anchorCtr="0"/>
          <a:lstStyle>
            <a:lvl1pPr algn="l">
              <a:defRPr sz="800">
                <a:latin typeface="Arial" pitchFamily="34" charset="0"/>
                <a:cs typeface="Arial" pitchFamily="34" charset="0"/>
              </a:defRPr>
            </a:lvl1pPr>
          </a:lstStyle>
          <a:p>
            <a:endParaRPr lang="en-US" dirty="0">
              <a:solidFill>
                <a:prstClr val="black"/>
              </a:solidFill>
            </a:endParaRPr>
          </a:p>
        </p:txBody>
      </p:sp>
      <p:cxnSp>
        <p:nvCxnSpPr>
          <p:cNvPr id="13" name="Straight Connector 12"/>
          <p:cNvCxnSpPr/>
          <p:nvPr userDrawn="1"/>
        </p:nvCxnSpPr>
        <p:spPr>
          <a:xfrm>
            <a:off x="176050" y="4857750"/>
            <a:ext cx="8763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558050" y="485775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197070" y="4867617"/>
            <a:ext cx="3917730" cy="215444"/>
          </a:xfrm>
          <a:prstGeom prst="rect">
            <a:avLst/>
          </a:prstGeom>
          <a:noFill/>
        </p:spPr>
        <p:txBody>
          <a:bodyPr wrap="square" rtlCol="0">
            <a:spAutoFit/>
          </a:bodyPr>
          <a:lstStyle/>
          <a:p>
            <a:r>
              <a:rPr lang="en-US" sz="800" b="1" dirty="0">
                <a:solidFill>
                  <a:prstClr val="black"/>
                </a:solidFill>
                <a:cs typeface="Arial" pitchFamily="34" charset="0"/>
              </a:rPr>
              <a:t>LOYOLA UNIVERSITY MARYLAND  | SELLINGER SCHOOL OF BUSINESS</a:t>
            </a:r>
          </a:p>
        </p:txBody>
      </p:sp>
      <p:sp>
        <p:nvSpPr>
          <p:cNvPr id="18" name="Slide Number Placeholder 6"/>
          <p:cNvSpPr>
            <a:spLocks noGrp="1"/>
          </p:cNvSpPr>
          <p:nvPr>
            <p:ph type="sldNum" sz="quarter" idx="12"/>
          </p:nvPr>
        </p:nvSpPr>
        <p:spPr>
          <a:xfrm>
            <a:off x="8686800" y="4972050"/>
            <a:ext cx="381000" cy="171450"/>
          </a:xfrm>
          <a:prstGeom prst="rect">
            <a:avLst/>
          </a:prstGeom>
        </p:spPr>
        <p:txBody>
          <a:bodyPr/>
          <a:lstStyle>
            <a:lvl1pPr>
              <a:defRPr sz="800"/>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91877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199700" y="4572000"/>
            <a:ext cx="2895600" cy="273844"/>
          </a:xfrm>
          <a:prstGeom prst="rect">
            <a:avLst/>
          </a:prstGeom>
        </p:spPr>
        <p:txBody>
          <a:bodyPr anchor="b" anchorCtr="0"/>
          <a:lstStyle>
            <a:lvl1pPr algn="l">
              <a:defRPr sz="800">
                <a:latin typeface="Arial" pitchFamily="34" charset="0"/>
                <a:cs typeface="Arial" pitchFamily="34" charset="0"/>
              </a:defRPr>
            </a:lvl1pPr>
          </a:lstStyle>
          <a:p>
            <a:endParaRPr lang="en-US" dirty="0">
              <a:solidFill>
                <a:prstClr val="black"/>
              </a:solidFill>
            </a:endParaRPr>
          </a:p>
        </p:txBody>
      </p:sp>
      <p:cxnSp>
        <p:nvCxnSpPr>
          <p:cNvPr id="11" name="Straight Connector 10"/>
          <p:cNvCxnSpPr/>
          <p:nvPr userDrawn="1"/>
        </p:nvCxnSpPr>
        <p:spPr>
          <a:xfrm>
            <a:off x="176050" y="4857750"/>
            <a:ext cx="8763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8558050" y="485775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97070" y="4867617"/>
            <a:ext cx="3917730" cy="215444"/>
          </a:xfrm>
          <a:prstGeom prst="rect">
            <a:avLst/>
          </a:prstGeom>
          <a:noFill/>
        </p:spPr>
        <p:txBody>
          <a:bodyPr wrap="square" rtlCol="0">
            <a:spAutoFit/>
          </a:bodyPr>
          <a:lstStyle/>
          <a:p>
            <a:r>
              <a:rPr lang="en-US" sz="800" b="1" dirty="0">
                <a:solidFill>
                  <a:prstClr val="black"/>
                </a:solidFill>
                <a:cs typeface="Arial" pitchFamily="34" charset="0"/>
              </a:rPr>
              <a:t>LOYOLA UNIVERSITY MARYLAND  | SELLINGER SCHOOL OF BUSINESS</a:t>
            </a:r>
          </a:p>
        </p:txBody>
      </p:sp>
      <p:sp>
        <p:nvSpPr>
          <p:cNvPr id="16" name="Slide Number Placeholder 6"/>
          <p:cNvSpPr>
            <a:spLocks noGrp="1"/>
          </p:cNvSpPr>
          <p:nvPr>
            <p:ph type="sldNum" sz="quarter" idx="12"/>
          </p:nvPr>
        </p:nvSpPr>
        <p:spPr>
          <a:xfrm>
            <a:off x="8686800" y="4972050"/>
            <a:ext cx="381000" cy="171450"/>
          </a:xfrm>
          <a:prstGeom prst="rect">
            <a:avLst/>
          </a:prstGeom>
        </p:spPr>
        <p:txBody>
          <a:bodyPr/>
          <a:lstStyle>
            <a:lvl1pPr>
              <a:defRPr sz="800"/>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23527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410766"/>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10767"/>
            <a:ext cx="5111750" cy="410408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282304"/>
            <a:ext cx="3008313" cy="3232547"/>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13" name="Footer Placeholder 4"/>
          <p:cNvSpPr>
            <a:spLocks noGrp="1"/>
          </p:cNvSpPr>
          <p:nvPr>
            <p:ph type="ftr" sz="quarter" idx="11"/>
          </p:nvPr>
        </p:nvSpPr>
        <p:spPr>
          <a:xfrm>
            <a:off x="199700" y="4572000"/>
            <a:ext cx="2895600" cy="273844"/>
          </a:xfrm>
          <a:prstGeom prst="rect">
            <a:avLst/>
          </a:prstGeom>
        </p:spPr>
        <p:txBody>
          <a:bodyPr anchor="b" anchorCtr="0"/>
          <a:lstStyle>
            <a:lvl1pPr algn="l">
              <a:defRPr sz="800">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176050" y="4857750"/>
            <a:ext cx="8763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558050" y="485775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97070" y="4867617"/>
            <a:ext cx="3917730" cy="215444"/>
          </a:xfrm>
          <a:prstGeom prst="rect">
            <a:avLst/>
          </a:prstGeom>
          <a:noFill/>
        </p:spPr>
        <p:txBody>
          <a:bodyPr wrap="square" rtlCol="0">
            <a:spAutoFit/>
          </a:bodyPr>
          <a:lstStyle/>
          <a:p>
            <a:r>
              <a:rPr lang="en-US" sz="800" b="1" dirty="0">
                <a:solidFill>
                  <a:prstClr val="black"/>
                </a:solidFill>
                <a:cs typeface="Arial" pitchFamily="34" charset="0"/>
              </a:rPr>
              <a:t>LOYOLA UNIVERSITY MARYLAND  | SELLINGER SCHOOL OF BUSINESS</a:t>
            </a:r>
          </a:p>
        </p:txBody>
      </p:sp>
      <p:sp>
        <p:nvSpPr>
          <p:cNvPr id="19" name="Slide Number Placeholder 6"/>
          <p:cNvSpPr>
            <a:spLocks noGrp="1"/>
          </p:cNvSpPr>
          <p:nvPr>
            <p:ph type="sldNum" sz="quarter" idx="12"/>
          </p:nvPr>
        </p:nvSpPr>
        <p:spPr>
          <a:xfrm>
            <a:off x="8686800" y="4972050"/>
            <a:ext cx="381000" cy="171450"/>
          </a:xfrm>
          <a:prstGeom prst="rect">
            <a:avLst/>
          </a:prstGeom>
        </p:spPr>
        <p:txBody>
          <a:bodyPr/>
          <a:lstStyle>
            <a:lvl1pPr>
              <a:defRPr sz="800"/>
            </a:lvl1pPr>
          </a:lstStyle>
          <a:p>
            <a:fld id="{C4C5411A-C02D-49EF-A313-6C2D6A9C6A3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2988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11"/>
          </p:nvPr>
        </p:nvSpPr>
        <p:spPr>
          <a:xfrm>
            <a:off x="199700" y="4572000"/>
            <a:ext cx="2895600" cy="273844"/>
          </a:xfrm>
          <a:prstGeom prst="rect">
            <a:avLst/>
          </a:prstGeom>
        </p:spPr>
        <p:txBody>
          <a:bodyPr anchor="b" anchorCtr="0"/>
          <a:lstStyle>
            <a:lvl1pPr algn="l">
              <a:defRPr sz="800">
                <a:latin typeface="Arial" pitchFamily="34" charset="0"/>
                <a:cs typeface="Arial" pitchFamily="34" charset="0"/>
              </a:defRPr>
            </a:lvl1pPr>
          </a:lstStyle>
          <a:p>
            <a:endParaRPr lang="en-US" dirty="0">
              <a:solidFill>
                <a:prstClr val="black"/>
              </a:solidFill>
            </a:endParaRPr>
          </a:p>
        </p:txBody>
      </p:sp>
      <p:cxnSp>
        <p:nvCxnSpPr>
          <p:cNvPr id="14" name="Straight Connector 13"/>
          <p:cNvCxnSpPr/>
          <p:nvPr userDrawn="1"/>
        </p:nvCxnSpPr>
        <p:spPr>
          <a:xfrm>
            <a:off x="176050" y="4857750"/>
            <a:ext cx="8763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558050" y="485775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97070" y="4867617"/>
            <a:ext cx="3917730" cy="215444"/>
          </a:xfrm>
          <a:prstGeom prst="rect">
            <a:avLst/>
          </a:prstGeom>
          <a:noFill/>
        </p:spPr>
        <p:txBody>
          <a:bodyPr wrap="square" rtlCol="0">
            <a:spAutoFit/>
          </a:bodyPr>
          <a:lstStyle/>
          <a:p>
            <a:r>
              <a:rPr lang="en-US" sz="800" b="1" dirty="0">
                <a:solidFill>
                  <a:prstClr val="black"/>
                </a:solidFill>
                <a:cs typeface="Arial" pitchFamily="34" charset="0"/>
              </a:rPr>
              <a:t>LOYOLA UNIVERSITY MARYLAND  | SELLINGER SCHOOL OF BUSINESS</a:t>
            </a:r>
          </a:p>
        </p:txBody>
      </p:sp>
      <p:pic>
        <p:nvPicPr>
          <p:cNvPr id="9" name="Picture Placeholder 7" descr="loyolaishogwarts.jpg"/>
          <p:cNvPicPr>
            <a:picLocks noChangeAspect="1"/>
          </p:cNvPicPr>
          <p:nvPr userDrawn="1"/>
        </p:nvPicPr>
        <p:blipFill>
          <a:blip r:embed="rId3" cstate="print"/>
          <a:srcRect l="6750" r="6750"/>
          <a:stretch>
            <a:fillRect/>
          </a:stretch>
        </p:blipFill>
        <p:spPr>
          <a:xfrm>
            <a:off x="597529" y="526776"/>
            <a:ext cx="7034543" cy="3956930"/>
          </a:xfrm>
          <a:prstGeom prst="rect">
            <a:avLst/>
          </a:prstGeom>
          <a:ln w="19050">
            <a:solidFill>
              <a:schemeClr val="tx1"/>
            </a:solidFill>
          </a:ln>
        </p:spPr>
      </p:pic>
    </p:spTree>
    <p:extLst>
      <p:ext uri="{BB962C8B-B14F-4D97-AF65-F5344CB8AC3E}">
        <p14:creationId xmlns:p14="http://schemas.microsoft.com/office/powerpoint/2010/main" val="1920976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8001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371600" y="4869657"/>
            <a:ext cx="2133600" cy="273844"/>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260080" y="4754881"/>
            <a:ext cx="609600" cy="353378"/>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6585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371600" y="4869657"/>
            <a:ext cx="2133600" cy="273844"/>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260080" y="4754881"/>
            <a:ext cx="609600" cy="353378"/>
          </a:xfrm>
          <a:prstGeom prst="rect">
            <a:avLst/>
          </a:prstGeom>
        </p:spPr>
        <p:txBody>
          <a:bodyPr/>
          <a:lstStyle/>
          <a:p>
            <a:fld id="{C4C5411A-C02D-49EF-A313-6C2D6A9C6A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6626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D7D7D7"/>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D7D7D7"/>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D7D7D7"/>
                </a:solidFill>
                <a:latin typeface="Calibri"/>
                <a:ea typeface="Calibri"/>
                <a:cs typeface="Calibri"/>
                <a:sym typeface="Calibri"/>
              </a:defRPr>
            </a:lvl1pPr>
            <a:lvl2pPr marL="0" marR="0" lvl="1" indent="0" algn="r" rtl="0">
              <a:spcBef>
                <a:spcPts val="0"/>
              </a:spcBef>
              <a:buNone/>
              <a:defRPr sz="900" b="0" i="0" u="none" strike="noStrike" cap="none">
                <a:solidFill>
                  <a:srgbClr val="D7D7D7"/>
                </a:solidFill>
                <a:latin typeface="Calibri"/>
                <a:ea typeface="Calibri"/>
                <a:cs typeface="Calibri"/>
                <a:sym typeface="Calibri"/>
              </a:defRPr>
            </a:lvl2pPr>
            <a:lvl3pPr marL="0" marR="0" lvl="2" indent="0" algn="r" rtl="0">
              <a:spcBef>
                <a:spcPts val="0"/>
              </a:spcBef>
              <a:buNone/>
              <a:defRPr sz="900" b="0" i="0" u="none" strike="noStrike" cap="none">
                <a:solidFill>
                  <a:srgbClr val="D7D7D7"/>
                </a:solidFill>
                <a:latin typeface="Calibri"/>
                <a:ea typeface="Calibri"/>
                <a:cs typeface="Calibri"/>
                <a:sym typeface="Calibri"/>
              </a:defRPr>
            </a:lvl3pPr>
            <a:lvl4pPr marL="0" marR="0" lvl="3" indent="0" algn="r" rtl="0">
              <a:spcBef>
                <a:spcPts val="0"/>
              </a:spcBef>
              <a:buNone/>
              <a:defRPr sz="900" b="0" i="0" u="none" strike="noStrike" cap="none">
                <a:solidFill>
                  <a:srgbClr val="D7D7D7"/>
                </a:solidFill>
                <a:latin typeface="Calibri"/>
                <a:ea typeface="Calibri"/>
                <a:cs typeface="Calibri"/>
                <a:sym typeface="Calibri"/>
              </a:defRPr>
            </a:lvl4pPr>
            <a:lvl5pPr marL="0" marR="0" lvl="4" indent="0" algn="r" rtl="0">
              <a:spcBef>
                <a:spcPts val="0"/>
              </a:spcBef>
              <a:buNone/>
              <a:defRPr sz="900" b="0" i="0" u="none" strike="noStrike" cap="none">
                <a:solidFill>
                  <a:srgbClr val="D7D7D7"/>
                </a:solidFill>
                <a:latin typeface="Calibri"/>
                <a:ea typeface="Calibri"/>
                <a:cs typeface="Calibri"/>
                <a:sym typeface="Calibri"/>
              </a:defRPr>
            </a:lvl5pPr>
            <a:lvl6pPr marL="0" marR="0" lvl="5" indent="0" algn="r" rtl="0">
              <a:spcBef>
                <a:spcPts val="0"/>
              </a:spcBef>
              <a:buNone/>
              <a:defRPr sz="900" b="0" i="0" u="none" strike="noStrike" cap="none">
                <a:solidFill>
                  <a:srgbClr val="D7D7D7"/>
                </a:solidFill>
                <a:latin typeface="Calibri"/>
                <a:ea typeface="Calibri"/>
                <a:cs typeface="Calibri"/>
                <a:sym typeface="Calibri"/>
              </a:defRPr>
            </a:lvl6pPr>
            <a:lvl7pPr marL="0" marR="0" lvl="6" indent="0" algn="r" rtl="0">
              <a:spcBef>
                <a:spcPts val="0"/>
              </a:spcBef>
              <a:buNone/>
              <a:defRPr sz="900" b="0" i="0" u="none" strike="noStrike" cap="none">
                <a:solidFill>
                  <a:srgbClr val="D7D7D7"/>
                </a:solidFill>
                <a:latin typeface="Calibri"/>
                <a:ea typeface="Calibri"/>
                <a:cs typeface="Calibri"/>
                <a:sym typeface="Calibri"/>
              </a:defRPr>
            </a:lvl7pPr>
            <a:lvl8pPr marL="0" marR="0" lvl="7" indent="0" algn="r" rtl="0">
              <a:spcBef>
                <a:spcPts val="0"/>
              </a:spcBef>
              <a:buNone/>
              <a:defRPr sz="900" b="0" i="0" u="none" strike="noStrike" cap="none">
                <a:solidFill>
                  <a:srgbClr val="D7D7D7"/>
                </a:solidFill>
                <a:latin typeface="Calibri"/>
                <a:ea typeface="Calibri"/>
                <a:cs typeface="Calibri"/>
                <a:sym typeface="Calibri"/>
              </a:defRPr>
            </a:lvl8pPr>
            <a:lvl9pPr marL="0" marR="0" lvl="8" indent="0" algn="r" rtl="0">
              <a:spcBef>
                <a:spcPts val="0"/>
              </a:spcBef>
              <a:buNone/>
              <a:defRPr sz="900" b="0" i="0" u="none" strike="noStrike" cap="none">
                <a:solidFill>
                  <a:srgbClr val="D7D7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dk1" tx1="lt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8" r:id="rId8"/>
    <p:sldLayoutId id="2147483669" r:id="rId9"/>
    <p:sldLayoutId id="2147483670" r:id="rId10"/>
    <p:sldLayoutId id="214748368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59229724"/>
      </p:ext>
    </p:extLst>
  </p:cSld>
  <p:clrMap bg1="lt1" tx1="dk1" bg2="dk2" tx2="lt2" accent1="accent1" accent2="accent2" accent3="accent3" accent4="accent4" accent5="accent5" accent6="accent6" hlink="hlink" folHlink="folHlink"/>
  <p:sldLayoutIdLst>
    <p:sldLayoutId id="2147483690"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46904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hdr="0" ftr="0" dt="0"/>
  <p:txStyles>
    <p:titleStyle>
      <a:lvl1pPr algn="l"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chart" Target="../charts/chart1.xml"/><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chart" Target="../charts/chart2.xml"/><Relationship Id="rId2" Type="http://schemas.openxmlformats.org/officeDocument/2006/relationships/diagramData" Target="../diagrams/data3.xml"/><Relationship Id="rId1" Type="http://schemas.openxmlformats.org/officeDocument/2006/relationships/slideLayout" Target="../slideLayouts/slideLayout3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p:nvPr/>
        </p:nvSpPr>
        <p:spPr>
          <a:xfrm>
            <a:off x="0" y="0"/>
            <a:ext cx="9144000" cy="51435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42" name="Google Shape;142;p27"/>
          <p:cNvPicPr preferRelativeResize="0"/>
          <p:nvPr/>
        </p:nvPicPr>
        <p:blipFill rotWithShape="1">
          <a:blip r:embed="rId3">
            <a:alphaModFix amt="50000"/>
          </a:blip>
          <a:srcRect t="7865" b="7865"/>
          <a:stretch/>
        </p:blipFill>
        <p:spPr>
          <a:xfrm>
            <a:off x="0" y="-1"/>
            <a:ext cx="9143985" cy="5143499"/>
          </a:xfrm>
          <a:prstGeom prst="rect">
            <a:avLst/>
          </a:prstGeom>
          <a:noFill/>
          <a:ln>
            <a:noFill/>
          </a:ln>
        </p:spPr>
      </p:pic>
      <p:sp>
        <p:nvSpPr>
          <p:cNvPr id="143" name="Google Shape;143;p27"/>
          <p:cNvSpPr txBox="1">
            <a:spLocks noGrp="1"/>
          </p:cNvSpPr>
          <p:nvPr>
            <p:ph type="ctrTitle"/>
          </p:nvPr>
        </p:nvSpPr>
        <p:spPr>
          <a:xfrm>
            <a:off x="3290512" y="900114"/>
            <a:ext cx="5172878" cy="33432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FF"/>
              </a:buClr>
              <a:buSzPts val="5600"/>
              <a:buFont typeface="Arial"/>
              <a:buNone/>
            </a:pPr>
            <a:br>
              <a:rPr lang="en" sz="5600" dirty="0">
                <a:solidFill>
                  <a:srgbClr val="FFFFFF"/>
                </a:solidFill>
                <a:latin typeface="Arial"/>
                <a:ea typeface="Arial"/>
                <a:cs typeface="Arial"/>
                <a:sym typeface="Arial"/>
              </a:rPr>
            </a:br>
            <a:r>
              <a:rPr lang="en" sz="5600" b="1" dirty="0">
                <a:solidFill>
                  <a:schemeClr val="dk2"/>
                </a:solidFill>
                <a:latin typeface="Arial"/>
                <a:ea typeface="Arial"/>
                <a:cs typeface="Arial"/>
                <a:sym typeface="Arial"/>
              </a:rPr>
              <a:t>S</a:t>
            </a:r>
            <a:r>
              <a:rPr lang="en" sz="5600" dirty="0">
                <a:solidFill>
                  <a:srgbClr val="FFFFFF"/>
                </a:solidFill>
                <a:latin typeface="Arial"/>
                <a:ea typeface="Arial"/>
                <a:cs typeface="Arial"/>
                <a:sym typeface="Arial"/>
              </a:rPr>
              <a:t>ellinger </a:t>
            </a:r>
            <a:r>
              <a:rPr lang="en" sz="5600" b="1" dirty="0">
                <a:solidFill>
                  <a:schemeClr val="dk2"/>
                </a:solidFill>
                <a:latin typeface="Arial"/>
                <a:ea typeface="Arial"/>
                <a:cs typeface="Arial"/>
                <a:sym typeface="Arial"/>
              </a:rPr>
              <a:t>A</a:t>
            </a:r>
            <a:r>
              <a:rPr lang="en" sz="5600" dirty="0">
                <a:solidFill>
                  <a:srgbClr val="FFFFFF"/>
                </a:solidFill>
                <a:latin typeface="Arial"/>
                <a:ea typeface="Arial"/>
                <a:cs typeface="Arial"/>
                <a:sym typeface="Arial"/>
              </a:rPr>
              <a:t>pplied </a:t>
            </a:r>
            <a:r>
              <a:rPr lang="en" sz="5600" b="1" dirty="0">
                <a:solidFill>
                  <a:schemeClr val="dk2"/>
                </a:solidFill>
                <a:latin typeface="Arial"/>
                <a:ea typeface="Arial"/>
                <a:cs typeface="Arial"/>
                <a:sym typeface="Arial"/>
              </a:rPr>
              <a:t>P</a:t>
            </a:r>
            <a:r>
              <a:rPr lang="en" sz="5600" dirty="0">
                <a:solidFill>
                  <a:srgbClr val="FFFFFF"/>
                </a:solidFill>
                <a:latin typeface="Arial"/>
                <a:ea typeface="Arial"/>
                <a:cs typeface="Arial"/>
                <a:sym typeface="Arial"/>
              </a:rPr>
              <a:t>ortfolio </a:t>
            </a:r>
            <a:endParaRPr sz="1100" dirty="0"/>
          </a:p>
        </p:txBody>
      </p:sp>
      <p:sp>
        <p:nvSpPr>
          <p:cNvPr id="144" name="Google Shape;144;p27"/>
          <p:cNvSpPr txBox="1">
            <a:spLocks noGrp="1"/>
          </p:cNvSpPr>
          <p:nvPr>
            <p:ph type="subTitle" idx="1"/>
          </p:nvPr>
        </p:nvSpPr>
        <p:spPr>
          <a:xfrm>
            <a:off x="637472" y="900114"/>
            <a:ext cx="2112401" cy="3343272"/>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FFFF"/>
              </a:buClr>
              <a:buSzPts val="2100"/>
              <a:buNone/>
            </a:pPr>
            <a:r>
              <a:rPr lang="en" sz="2100" dirty="0">
                <a:solidFill>
                  <a:srgbClr val="FFFFFF"/>
                </a:solidFill>
                <a:latin typeface="Cambria" panose="02040503050406030204" pitchFamily="18" charset="0"/>
              </a:rPr>
              <a:t>Portfolio Review Spring ‘19</a:t>
            </a:r>
            <a:endParaRPr sz="2100" dirty="0">
              <a:solidFill>
                <a:srgbClr val="FFFFFF"/>
              </a:solidFill>
              <a:latin typeface="Cambria" panose="02040503050406030204" pitchFamily="18" charset="0"/>
            </a:endParaRPr>
          </a:p>
        </p:txBody>
      </p:sp>
      <p:cxnSp>
        <p:nvCxnSpPr>
          <p:cNvPr id="145" name="Google Shape;145;p27"/>
          <p:cNvCxnSpPr/>
          <p:nvPr/>
        </p:nvCxnSpPr>
        <p:spPr>
          <a:xfrm>
            <a:off x="3041918" y="1714500"/>
            <a:ext cx="0" cy="1714500"/>
          </a:xfrm>
          <a:prstGeom prst="straightConnector1">
            <a:avLst/>
          </a:prstGeom>
          <a:noFill/>
          <a:ln w="19050" cap="flat" cmpd="sng">
            <a:solidFill>
              <a:srgbClr val="FFFFFF"/>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21FC88-71C9-475C-ABEB-D2F1633A682D}"/>
              </a:ext>
            </a:extLst>
          </p:cNvPr>
          <p:cNvSpPr>
            <a:spLocks noGrp="1"/>
          </p:cNvSpPr>
          <p:nvPr>
            <p:ph type="sldNum" sz="quarter" idx="12"/>
          </p:nvPr>
        </p:nvSpPr>
        <p:spPr>
          <a:xfrm>
            <a:off x="8536763" y="4849469"/>
            <a:ext cx="381000" cy="171450"/>
          </a:xfrm>
        </p:spPr>
        <p:txBody>
          <a:bodyPr/>
          <a:lstStyle/>
          <a:p>
            <a:fld id="{C4C5411A-C02D-49EF-A313-6C2D6A9C6A32}" type="slidenum">
              <a:rPr lang="en-US" smtClean="0">
                <a:solidFill>
                  <a:prstClr val="black"/>
                </a:solidFill>
              </a:rPr>
              <a:pPr/>
              <a:t>10</a:t>
            </a:fld>
            <a:endParaRPr lang="en-US" dirty="0">
              <a:solidFill>
                <a:prstClr val="black"/>
              </a:solidFill>
            </a:endParaRPr>
          </a:p>
        </p:txBody>
      </p:sp>
      <p:sp>
        <p:nvSpPr>
          <p:cNvPr id="5" name="Google Shape;98;p17">
            <a:extLst>
              <a:ext uri="{FF2B5EF4-FFF2-40B4-BE49-F238E27FC236}">
                <a16:creationId xmlns:a16="http://schemas.microsoft.com/office/drawing/2014/main" id="{3621630D-1242-4B18-A683-3F8527A80838}"/>
              </a:ext>
            </a:extLst>
          </p:cNvPr>
          <p:cNvSpPr txBox="1">
            <a:spLocks/>
          </p:cNvSpPr>
          <p:nvPr/>
        </p:nvSpPr>
        <p:spPr bwMode="auto">
          <a:xfrm>
            <a:off x="-648299" y="352565"/>
            <a:ext cx="4309500" cy="754500"/>
          </a:xfrm>
          <a:prstGeom prst="rect">
            <a:avLst/>
          </a:prstGeom>
        </p:spPr>
        <p:txBody>
          <a:bodyPr spcFirstLastPara="1" wrap="square" lIns="91425" tIns="91425" rIns="91425" bIns="91425" anchor="t" anchorCtr="0">
            <a:noAutofit/>
          </a:bodyPr>
          <a:lstStyle>
            <a:lvl1pPr algn="l" defTabSz="914378" rtl="0" eaLnBrk="1" latinLnBrk="0" hangingPunct="1">
              <a:spcBef>
                <a:spcPct val="0"/>
              </a:spcBef>
              <a:buNone/>
              <a:defRPr sz="2600" kern="1200">
                <a:solidFill>
                  <a:schemeClr val="tx1"/>
                </a:solidFill>
                <a:latin typeface="+mj-lt"/>
                <a:ea typeface="+mj-ea"/>
                <a:cs typeface="+mj-cs"/>
              </a:defRPr>
            </a:lvl1pPr>
          </a:lstStyle>
          <a:p>
            <a:pPr algn="ctr">
              <a:spcBef>
                <a:spcPts val="0"/>
              </a:spcBef>
              <a:buClr>
                <a:schemeClr val="dk1"/>
              </a:buClr>
              <a:buSzPts val="1100"/>
              <a:buFont typeface="Arial"/>
              <a:buNone/>
            </a:pPr>
            <a:r>
              <a:rPr lang="en-US" sz="2300" b="1" dirty="0"/>
              <a:t>Market Overview</a:t>
            </a:r>
          </a:p>
        </p:txBody>
      </p:sp>
      <p:sp>
        <p:nvSpPr>
          <p:cNvPr id="6" name="Google Shape;99;p17">
            <a:extLst>
              <a:ext uri="{FF2B5EF4-FFF2-40B4-BE49-F238E27FC236}">
                <a16:creationId xmlns:a16="http://schemas.microsoft.com/office/drawing/2014/main" id="{C227D2C7-237C-43BC-A22C-35A91173C9DF}"/>
              </a:ext>
            </a:extLst>
          </p:cNvPr>
          <p:cNvSpPr txBox="1">
            <a:spLocks/>
          </p:cNvSpPr>
          <p:nvPr/>
        </p:nvSpPr>
        <p:spPr>
          <a:xfrm>
            <a:off x="5971308" y="568746"/>
            <a:ext cx="2651107" cy="382981"/>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600"/>
              </a:spcAft>
              <a:buClrTx/>
              <a:buFont typeface="Arial" pitchFamily="34" charset="0"/>
              <a:buNone/>
            </a:pPr>
            <a:r>
              <a:rPr lang="en-US" sz="1400" b="1" dirty="0" err="1">
                <a:solidFill>
                  <a:schemeClr val="bg2"/>
                </a:solidFill>
                <a:latin typeface="Cambria" panose="02040503050406030204" pitchFamily="18" charset="0"/>
                <a:ea typeface="Cambria" panose="02040503050406030204" pitchFamily="18" charset="0"/>
              </a:rPr>
              <a:t>Vix</a:t>
            </a:r>
            <a:r>
              <a:rPr lang="en-US" sz="1400" b="1" dirty="0">
                <a:solidFill>
                  <a:schemeClr val="bg2"/>
                </a:solidFill>
                <a:latin typeface="Cambria" panose="02040503050406030204" pitchFamily="18" charset="0"/>
                <a:ea typeface="Cambria" panose="02040503050406030204" pitchFamily="18" charset="0"/>
              </a:rPr>
              <a:t> YTD: 15.65 (on 4/15/19)</a:t>
            </a:r>
          </a:p>
        </p:txBody>
      </p:sp>
      <p:sp>
        <p:nvSpPr>
          <p:cNvPr id="7" name="Google Shape;100;p17">
            <a:extLst>
              <a:ext uri="{FF2B5EF4-FFF2-40B4-BE49-F238E27FC236}">
                <a16:creationId xmlns:a16="http://schemas.microsoft.com/office/drawing/2014/main" id="{08AEB8A9-D3DA-4211-92CE-8D112CA6A045}"/>
              </a:ext>
            </a:extLst>
          </p:cNvPr>
          <p:cNvSpPr txBox="1">
            <a:spLocks/>
          </p:cNvSpPr>
          <p:nvPr/>
        </p:nvSpPr>
        <p:spPr>
          <a:xfrm>
            <a:off x="327713" y="810512"/>
            <a:ext cx="5104800" cy="21444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17500">
              <a:spcBef>
                <a:spcPts val="0"/>
              </a:spcBef>
              <a:buClr>
                <a:srgbClr val="D9D9D9"/>
              </a:buClr>
              <a:buSzPts val="1400"/>
              <a:buFont typeface="Arial" pitchFamily="34" charset="0"/>
              <a:buChar char="●"/>
            </a:pPr>
            <a:r>
              <a:rPr lang="en-US" sz="1400" b="1" dirty="0">
                <a:solidFill>
                  <a:schemeClr val="bg2"/>
                </a:solidFill>
                <a:latin typeface="Cambria" panose="02040503050406030204" pitchFamily="18" charset="0"/>
                <a:ea typeface="Cambria" panose="02040503050406030204" pitchFamily="18" charset="0"/>
              </a:rPr>
              <a:t>The market has been performing well since a poor Q4 of 2018.</a:t>
            </a:r>
          </a:p>
          <a:p>
            <a:pPr marL="914400" lvl="1" indent="-304800">
              <a:spcBef>
                <a:spcPts val="0"/>
              </a:spcBef>
              <a:buClr>
                <a:srgbClr val="D9D9D9"/>
              </a:buClr>
              <a:buSzPts val="1200"/>
              <a:buFont typeface="Arial" pitchFamily="34" charset="0"/>
              <a:buChar char="○"/>
            </a:pPr>
            <a:r>
              <a:rPr lang="en-US" sz="1200" b="1" dirty="0">
                <a:solidFill>
                  <a:schemeClr val="bg2"/>
                </a:solidFill>
                <a:latin typeface="Cambria" panose="02040503050406030204" pitchFamily="18" charset="0"/>
                <a:ea typeface="Cambria" panose="02040503050406030204" pitchFamily="18" charset="0"/>
              </a:rPr>
              <a:t>The VIX, a fear indicator, has been on a steady decline.</a:t>
            </a:r>
          </a:p>
          <a:p>
            <a:pPr marL="457200" indent="-317500">
              <a:spcBef>
                <a:spcPts val="0"/>
              </a:spcBef>
              <a:buClr>
                <a:srgbClr val="D9D9D9"/>
              </a:buClr>
              <a:buSzPts val="1400"/>
              <a:buFont typeface="Arial" pitchFamily="34" charset="0"/>
              <a:buChar char="●"/>
            </a:pPr>
            <a:r>
              <a:rPr lang="en-US" sz="1400" b="1" dirty="0">
                <a:solidFill>
                  <a:schemeClr val="bg2"/>
                </a:solidFill>
                <a:latin typeface="Cambria" panose="02040503050406030204" pitchFamily="18" charset="0"/>
                <a:ea typeface="Cambria" panose="02040503050406030204" pitchFamily="18" charset="0"/>
              </a:rPr>
              <a:t>Oil prices have been increasing.</a:t>
            </a:r>
          </a:p>
          <a:p>
            <a:pPr marL="914400" lvl="1" indent="-304800">
              <a:spcBef>
                <a:spcPts val="0"/>
              </a:spcBef>
              <a:buClr>
                <a:srgbClr val="D9D9D9"/>
              </a:buClr>
              <a:buSzPts val="1200"/>
              <a:buFont typeface="Arial" pitchFamily="34" charset="0"/>
              <a:buChar char="○"/>
            </a:pPr>
            <a:r>
              <a:rPr lang="en-US" sz="1200" b="1" dirty="0">
                <a:solidFill>
                  <a:schemeClr val="bg2"/>
                </a:solidFill>
                <a:latin typeface="Cambria" panose="02040503050406030204" pitchFamily="18" charset="0"/>
                <a:ea typeface="Cambria" panose="02040503050406030204" pitchFamily="18" charset="0"/>
              </a:rPr>
              <a:t>Venezuela is a member of OPEC, their political crisis has cut global supply of oil, increasing oil prices. </a:t>
            </a:r>
          </a:p>
          <a:p>
            <a:pPr marL="457200" indent="-317500">
              <a:spcBef>
                <a:spcPts val="0"/>
              </a:spcBef>
              <a:buClr>
                <a:srgbClr val="D9D9D9"/>
              </a:buClr>
              <a:buSzPts val="1400"/>
              <a:buFont typeface="Arial" pitchFamily="34" charset="0"/>
              <a:buChar char="●"/>
            </a:pPr>
            <a:r>
              <a:rPr lang="en-US" sz="1400" b="1" dirty="0">
                <a:solidFill>
                  <a:schemeClr val="bg2"/>
                </a:solidFill>
                <a:latin typeface="Cambria" panose="02040503050406030204" pitchFamily="18" charset="0"/>
                <a:ea typeface="Cambria" panose="02040503050406030204" pitchFamily="18" charset="0"/>
              </a:rPr>
              <a:t>The US dollar has been strengthening.</a:t>
            </a:r>
          </a:p>
          <a:p>
            <a:pPr marL="914400" lvl="1" indent="-304800">
              <a:spcBef>
                <a:spcPts val="0"/>
              </a:spcBef>
              <a:buClr>
                <a:srgbClr val="D9D9D9"/>
              </a:buClr>
              <a:buSzPts val="1200"/>
              <a:buFont typeface="Arial" pitchFamily="34" charset="0"/>
              <a:buChar char="○"/>
            </a:pPr>
            <a:r>
              <a:rPr lang="en-US" sz="1200" b="1" dirty="0">
                <a:solidFill>
                  <a:schemeClr val="bg2"/>
                </a:solidFill>
                <a:latin typeface="Cambria" panose="02040503050406030204" pitchFamily="18" charset="0"/>
                <a:ea typeface="Cambria" panose="02040503050406030204" pitchFamily="18" charset="0"/>
              </a:rPr>
              <a:t>The US’s economy has been strong compared to China and Europe.</a:t>
            </a:r>
          </a:p>
          <a:p>
            <a:pPr marL="0" indent="0">
              <a:spcBef>
                <a:spcPts val="1600"/>
              </a:spcBef>
              <a:spcAft>
                <a:spcPts val="1600"/>
              </a:spcAft>
              <a:buClrTx/>
              <a:buFont typeface="Arial" pitchFamily="34" charset="0"/>
              <a:buNone/>
            </a:pPr>
            <a:endParaRPr lang="en-US" sz="1400" dirty="0">
              <a:solidFill>
                <a:schemeClr val="bg2"/>
              </a:solidFill>
              <a:latin typeface="Cambria" panose="02040503050406030204" pitchFamily="18" charset="0"/>
              <a:ea typeface="Cambria" panose="02040503050406030204" pitchFamily="18" charset="0"/>
            </a:endParaRPr>
          </a:p>
        </p:txBody>
      </p:sp>
      <p:pic>
        <p:nvPicPr>
          <p:cNvPr id="8" name="Google Shape;101;p17">
            <a:extLst>
              <a:ext uri="{FF2B5EF4-FFF2-40B4-BE49-F238E27FC236}">
                <a16:creationId xmlns:a16="http://schemas.microsoft.com/office/drawing/2014/main" id="{8BADCA16-9DC3-4CCE-B798-B315A82D3589}"/>
              </a:ext>
            </a:extLst>
          </p:cNvPr>
          <p:cNvPicPr preferRelativeResize="0"/>
          <p:nvPr/>
        </p:nvPicPr>
        <p:blipFill>
          <a:blip r:embed="rId2">
            <a:alphaModFix/>
          </a:blip>
          <a:stretch>
            <a:fillRect/>
          </a:stretch>
        </p:blipFill>
        <p:spPr>
          <a:xfrm>
            <a:off x="5482800" y="986620"/>
            <a:ext cx="3628126" cy="1469899"/>
          </a:xfrm>
          <a:prstGeom prst="rect">
            <a:avLst/>
          </a:prstGeom>
          <a:noFill/>
          <a:ln>
            <a:noFill/>
          </a:ln>
        </p:spPr>
      </p:pic>
      <p:sp>
        <p:nvSpPr>
          <p:cNvPr id="9" name="Google Shape;102;p17">
            <a:extLst>
              <a:ext uri="{FF2B5EF4-FFF2-40B4-BE49-F238E27FC236}">
                <a16:creationId xmlns:a16="http://schemas.microsoft.com/office/drawing/2014/main" id="{33623A21-9137-4662-9364-9970DD852FD5}"/>
              </a:ext>
            </a:extLst>
          </p:cNvPr>
          <p:cNvSpPr txBox="1">
            <a:spLocks/>
          </p:cNvSpPr>
          <p:nvPr/>
        </p:nvSpPr>
        <p:spPr>
          <a:xfrm>
            <a:off x="5482800" y="2874393"/>
            <a:ext cx="3628200" cy="3669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600"/>
              </a:spcAft>
              <a:buClrTx/>
              <a:buFont typeface="Arial" pitchFamily="34" charset="0"/>
              <a:buNone/>
            </a:pPr>
            <a:r>
              <a:rPr lang="en-US" sz="1400" b="1">
                <a:solidFill>
                  <a:schemeClr val="bg2"/>
                </a:solidFill>
                <a:latin typeface="Cambria" panose="02040503050406030204" pitchFamily="18" charset="0"/>
                <a:ea typeface="Cambria" panose="02040503050406030204" pitchFamily="18" charset="0"/>
              </a:rPr>
              <a:t>Brent Crude Oil YTD: 71.21 (on 4/15/19)</a:t>
            </a:r>
          </a:p>
        </p:txBody>
      </p:sp>
      <p:pic>
        <p:nvPicPr>
          <p:cNvPr id="10" name="Google Shape;103;p17">
            <a:extLst>
              <a:ext uri="{FF2B5EF4-FFF2-40B4-BE49-F238E27FC236}">
                <a16:creationId xmlns:a16="http://schemas.microsoft.com/office/drawing/2014/main" id="{E971D2AF-8C1B-456E-8309-18E58FBAA611}"/>
              </a:ext>
            </a:extLst>
          </p:cNvPr>
          <p:cNvPicPr preferRelativeResize="0"/>
          <p:nvPr/>
        </p:nvPicPr>
        <p:blipFill>
          <a:blip r:embed="rId3">
            <a:alphaModFix/>
          </a:blip>
          <a:stretch>
            <a:fillRect/>
          </a:stretch>
        </p:blipFill>
        <p:spPr>
          <a:xfrm>
            <a:off x="5482800" y="3245288"/>
            <a:ext cx="3628124" cy="1545048"/>
          </a:xfrm>
          <a:prstGeom prst="rect">
            <a:avLst/>
          </a:prstGeom>
          <a:noFill/>
          <a:ln>
            <a:noFill/>
          </a:ln>
        </p:spPr>
      </p:pic>
      <p:sp>
        <p:nvSpPr>
          <p:cNvPr id="11" name="Google Shape;104;p17">
            <a:extLst>
              <a:ext uri="{FF2B5EF4-FFF2-40B4-BE49-F238E27FC236}">
                <a16:creationId xmlns:a16="http://schemas.microsoft.com/office/drawing/2014/main" id="{390D91C2-4462-44CB-9FA7-CF97AC93191A}"/>
              </a:ext>
            </a:extLst>
          </p:cNvPr>
          <p:cNvSpPr txBox="1">
            <a:spLocks/>
          </p:cNvSpPr>
          <p:nvPr/>
        </p:nvSpPr>
        <p:spPr>
          <a:xfrm>
            <a:off x="974675" y="3063575"/>
            <a:ext cx="3362100" cy="3669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600"/>
              </a:spcAft>
              <a:buClrTx/>
              <a:buFont typeface="Arial" pitchFamily="34" charset="0"/>
              <a:buNone/>
            </a:pPr>
            <a:r>
              <a:rPr lang="en-US" sz="1400" b="1">
                <a:solidFill>
                  <a:schemeClr val="bg2"/>
                </a:solidFill>
                <a:latin typeface="Cambria" panose="02040503050406030204" pitchFamily="18" charset="0"/>
                <a:ea typeface="Cambria" panose="02040503050406030204" pitchFamily="18" charset="0"/>
              </a:rPr>
              <a:t>EUR/USD YTD: 1.1307 (on 4/15/19)</a:t>
            </a:r>
          </a:p>
        </p:txBody>
      </p:sp>
      <p:pic>
        <p:nvPicPr>
          <p:cNvPr id="12" name="Google Shape;105;p17">
            <a:extLst>
              <a:ext uri="{FF2B5EF4-FFF2-40B4-BE49-F238E27FC236}">
                <a16:creationId xmlns:a16="http://schemas.microsoft.com/office/drawing/2014/main" id="{4F33F534-D791-41D5-BD75-798DB012FA91}"/>
              </a:ext>
            </a:extLst>
          </p:cNvPr>
          <p:cNvPicPr preferRelativeResize="0"/>
          <p:nvPr/>
        </p:nvPicPr>
        <p:blipFill>
          <a:blip r:embed="rId4">
            <a:alphaModFix/>
          </a:blip>
          <a:stretch>
            <a:fillRect/>
          </a:stretch>
        </p:blipFill>
        <p:spPr>
          <a:xfrm>
            <a:off x="585224" y="3430475"/>
            <a:ext cx="4141001" cy="1407850"/>
          </a:xfrm>
          <a:prstGeom prst="rect">
            <a:avLst/>
          </a:prstGeom>
          <a:noFill/>
          <a:ln>
            <a:noFill/>
          </a:ln>
        </p:spPr>
      </p:pic>
    </p:spTree>
    <p:extLst>
      <p:ext uri="{BB962C8B-B14F-4D97-AF65-F5344CB8AC3E}">
        <p14:creationId xmlns:p14="http://schemas.microsoft.com/office/powerpoint/2010/main" val="1177859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F8691D-B040-4704-8C0F-2A1C962E3AB7}"/>
              </a:ext>
            </a:extLst>
          </p:cNvPr>
          <p:cNvSpPr>
            <a:spLocks noGrp="1"/>
          </p:cNvSpPr>
          <p:nvPr>
            <p:ph type="sldNum" sz="quarter" idx="12"/>
          </p:nvPr>
        </p:nvSpPr>
        <p:spPr>
          <a:xfrm>
            <a:off x="8559209" y="4865724"/>
            <a:ext cx="381000" cy="171450"/>
          </a:xfrm>
        </p:spPr>
        <p:txBody>
          <a:bodyPr/>
          <a:lstStyle/>
          <a:p>
            <a:fld id="{C4C5411A-C02D-49EF-A313-6C2D6A9C6A32}" type="slidenum">
              <a:rPr lang="en-US" smtClean="0">
                <a:solidFill>
                  <a:prstClr val="black"/>
                </a:solidFill>
              </a:rPr>
              <a:pPr/>
              <a:t>11</a:t>
            </a:fld>
            <a:endParaRPr lang="en-US" dirty="0">
              <a:solidFill>
                <a:prstClr val="black"/>
              </a:solidFill>
            </a:endParaRPr>
          </a:p>
        </p:txBody>
      </p:sp>
      <p:sp>
        <p:nvSpPr>
          <p:cNvPr id="5" name="Google Shape;110;p18">
            <a:extLst>
              <a:ext uri="{FF2B5EF4-FFF2-40B4-BE49-F238E27FC236}">
                <a16:creationId xmlns:a16="http://schemas.microsoft.com/office/drawing/2014/main" id="{18CE5FC3-5A09-4001-AA18-B403B7DEC4A7}"/>
              </a:ext>
            </a:extLst>
          </p:cNvPr>
          <p:cNvSpPr txBox="1">
            <a:spLocks noGrp="1"/>
          </p:cNvSpPr>
          <p:nvPr>
            <p:ph type="title"/>
          </p:nvPr>
        </p:nvSpPr>
        <p:spPr>
          <a:xfrm>
            <a:off x="-1025400" y="308964"/>
            <a:ext cx="5597400" cy="75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300" b="1" dirty="0"/>
              <a:t>International News</a:t>
            </a:r>
            <a:endParaRPr sz="2300" b="1" dirty="0"/>
          </a:p>
        </p:txBody>
      </p:sp>
      <p:sp>
        <p:nvSpPr>
          <p:cNvPr id="6" name="Google Shape;111;p18">
            <a:extLst>
              <a:ext uri="{FF2B5EF4-FFF2-40B4-BE49-F238E27FC236}">
                <a16:creationId xmlns:a16="http://schemas.microsoft.com/office/drawing/2014/main" id="{22E35489-E8BE-4989-8330-0EA90DD9C61D}"/>
              </a:ext>
            </a:extLst>
          </p:cNvPr>
          <p:cNvSpPr txBox="1">
            <a:spLocks/>
          </p:cNvSpPr>
          <p:nvPr/>
        </p:nvSpPr>
        <p:spPr>
          <a:xfrm>
            <a:off x="755022" y="1043515"/>
            <a:ext cx="3102600" cy="36480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Tx/>
              <a:buFont typeface="Arial" pitchFamily="34" charset="0"/>
              <a:buNone/>
            </a:pPr>
            <a:r>
              <a:rPr lang="en-US" b="1" dirty="0">
                <a:solidFill>
                  <a:schemeClr val="bg2"/>
                </a:solidFill>
                <a:latin typeface="Cambria" panose="02040503050406030204" pitchFamily="18" charset="0"/>
                <a:ea typeface="Cambria" panose="02040503050406030204" pitchFamily="18" charset="0"/>
              </a:rPr>
              <a:t>China</a:t>
            </a:r>
            <a:endParaRPr lang="en-US" sz="1400" b="1" dirty="0">
              <a:solidFill>
                <a:schemeClr val="bg2"/>
              </a:solidFill>
              <a:latin typeface="Cambria" panose="02040503050406030204" pitchFamily="18" charset="0"/>
              <a:ea typeface="Cambria" panose="02040503050406030204" pitchFamily="18" charset="0"/>
            </a:endParaRPr>
          </a:p>
          <a:p>
            <a:pPr marL="0" indent="0">
              <a:spcBef>
                <a:spcPts val="1600"/>
              </a:spcBef>
              <a:buClrTx/>
              <a:buFont typeface="Arial" pitchFamily="34" charset="0"/>
              <a:buNone/>
            </a:pPr>
            <a:r>
              <a:rPr lang="en-US" sz="1400" dirty="0">
                <a:solidFill>
                  <a:schemeClr val="bg2"/>
                </a:solidFill>
                <a:latin typeface="Cambria" panose="02040503050406030204" pitchFamily="18" charset="0"/>
                <a:ea typeface="Cambria" panose="02040503050406030204" pitchFamily="18" charset="0"/>
              </a:rPr>
              <a:t>The US and China have been entrenched in trade talks and have been unable to agree on issues regarding intellectual property and tariffs. Increasing retaliation from both sides has adversely affected the global economy and currently, there is no sign of a compromise between the two nations. However, US investment in China has increased despite this looming threat.</a:t>
            </a:r>
          </a:p>
          <a:p>
            <a:pPr marL="0" indent="0">
              <a:spcBef>
                <a:spcPts val="1600"/>
              </a:spcBef>
              <a:spcAft>
                <a:spcPts val="1600"/>
              </a:spcAft>
              <a:buClrTx/>
              <a:buFont typeface="Arial" pitchFamily="34" charset="0"/>
              <a:buNone/>
            </a:pPr>
            <a:endParaRPr lang="en-US" sz="1400" dirty="0">
              <a:solidFill>
                <a:schemeClr val="bg2"/>
              </a:solidFill>
              <a:latin typeface="Cambria" panose="02040503050406030204" pitchFamily="18" charset="0"/>
              <a:ea typeface="Cambria" panose="02040503050406030204" pitchFamily="18" charset="0"/>
            </a:endParaRPr>
          </a:p>
        </p:txBody>
      </p:sp>
      <p:sp>
        <p:nvSpPr>
          <p:cNvPr id="7" name="Google Shape;112;p18">
            <a:extLst>
              <a:ext uri="{FF2B5EF4-FFF2-40B4-BE49-F238E27FC236}">
                <a16:creationId xmlns:a16="http://schemas.microsoft.com/office/drawing/2014/main" id="{9F029DA6-0962-4470-AF89-B337364D2009}"/>
              </a:ext>
            </a:extLst>
          </p:cNvPr>
          <p:cNvSpPr txBox="1">
            <a:spLocks/>
          </p:cNvSpPr>
          <p:nvPr/>
        </p:nvSpPr>
        <p:spPr>
          <a:xfrm>
            <a:off x="4761222" y="1063464"/>
            <a:ext cx="3182400" cy="36480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Tx/>
              <a:buFont typeface="Arial" pitchFamily="34" charset="0"/>
              <a:buNone/>
            </a:pPr>
            <a:r>
              <a:rPr lang="en-US" b="1" dirty="0">
                <a:solidFill>
                  <a:schemeClr val="bg2"/>
                </a:solidFill>
                <a:latin typeface="Cambria" panose="02040503050406030204" pitchFamily="18" charset="0"/>
                <a:ea typeface="Cambria" panose="02040503050406030204" pitchFamily="18" charset="0"/>
              </a:rPr>
              <a:t>Europe </a:t>
            </a:r>
          </a:p>
          <a:p>
            <a:pPr marL="0" indent="0">
              <a:spcBef>
                <a:spcPts val="1600"/>
              </a:spcBef>
              <a:buClrTx/>
              <a:buFont typeface="Arial" pitchFamily="34" charset="0"/>
              <a:buNone/>
            </a:pPr>
            <a:r>
              <a:rPr lang="en-US" sz="1400" dirty="0">
                <a:solidFill>
                  <a:schemeClr val="bg2"/>
                </a:solidFill>
                <a:latin typeface="Cambria" panose="02040503050406030204" pitchFamily="18" charset="0"/>
                <a:ea typeface="Cambria" panose="02040503050406030204" pitchFamily="18" charset="0"/>
              </a:rPr>
              <a:t>Britain has been unable to finalize a deal around leaving the EU and has resulted in a 6 month extension for Brexit to occur. The deal closing process has resulted in many members of parliament resigning and risen concerns about whether Europe should withdraw. However, Britain announced it still intends to withdraw from the EU and on good terms with a deal.</a:t>
            </a:r>
          </a:p>
          <a:p>
            <a:pPr marL="0" indent="0">
              <a:spcBef>
                <a:spcPts val="1600"/>
              </a:spcBef>
              <a:spcAft>
                <a:spcPts val="1600"/>
              </a:spcAft>
              <a:buClrTx/>
              <a:buFont typeface="Arial" pitchFamily="34" charset="0"/>
              <a:buNone/>
            </a:pPr>
            <a:endParaRPr lang="en-US" sz="1400"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2199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dirty="0">
              <a:solidFill>
                <a:srgbClr val="FFFFFF"/>
              </a:solidFill>
              <a:latin typeface="Calibri"/>
              <a:ea typeface="Calibri"/>
              <a:cs typeface="Calibri"/>
              <a:sym typeface="Calibri"/>
            </a:endParaRPr>
          </a:p>
        </p:txBody>
      </p:sp>
      <p:sp>
        <p:nvSpPr>
          <p:cNvPr id="174" name="Google Shape;174;p31"/>
          <p:cNvSpPr txBox="1">
            <a:spLocks noGrp="1"/>
          </p:cNvSpPr>
          <p:nvPr>
            <p:ph type="title"/>
          </p:nvPr>
        </p:nvSpPr>
        <p:spPr>
          <a:xfrm>
            <a:off x="1386349" y="2474041"/>
            <a:ext cx="6371303" cy="133830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4500"/>
              <a:buFont typeface="Calibri"/>
              <a:buNone/>
            </a:pPr>
            <a:r>
              <a:rPr lang="en" sz="3500" b="1" dirty="0">
                <a:solidFill>
                  <a:schemeClr val="lt2"/>
                </a:solidFill>
                <a:latin typeface="+mj-lt"/>
                <a:ea typeface="Calibri"/>
                <a:cs typeface="Calibri"/>
                <a:sym typeface="Calibri"/>
              </a:rPr>
              <a:t>Sector Summaries</a:t>
            </a:r>
            <a:endParaRPr sz="3500" dirty="0">
              <a:latin typeface="+mj-lt"/>
            </a:endParaRPr>
          </a:p>
        </p:txBody>
      </p:sp>
      <p:sp>
        <p:nvSpPr>
          <p:cNvPr id="175" name="Google Shape;175;p31"/>
          <p:cNvSpPr/>
          <p:nvPr/>
        </p:nvSpPr>
        <p:spPr>
          <a:xfrm>
            <a:off x="3769436" y="666938"/>
            <a:ext cx="1605129" cy="1605129"/>
          </a:xfrm>
          <a:prstGeom prst="ellipse">
            <a:avLst/>
          </a:prstGeom>
          <a:solidFill>
            <a:srgbClr val="FFFFFF"/>
          </a:solidFill>
          <a:ln w="1905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76" name="Google Shape;176;p31" descr="Research"/>
          <p:cNvPicPr preferRelativeResize="0"/>
          <p:nvPr/>
        </p:nvPicPr>
        <p:blipFill rotWithShape="1">
          <a:blip r:embed="rId3">
            <a:alphaModFix/>
          </a:blip>
          <a:srcRect/>
          <a:stretch/>
        </p:blipFill>
        <p:spPr>
          <a:xfrm>
            <a:off x="4131198" y="1028701"/>
            <a:ext cx="881605" cy="8816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DA25CE6E-BAD3-49A2-B9B6-DAE23D29F8B2}"/>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rgbClr val="000000"/>
                </a:solidFill>
                <a:effectLst/>
                <a:uLnTx/>
                <a:uFillTx/>
                <a:latin typeface="Arial"/>
                <a:cs typeface="Arial"/>
                <a:sym typeface="Arial"/>
              </a:rPr>
              <a:t>Consumer Discretionary </a:t>
            </a:r>
          </a:p>
        </p:txBody>
      </p:sp>
      <p:sp>
        <p:nvSpPr>
          <p:cNvPr id="4" name="Google Shape;70;p11">
            <a:extLst>
              <a:ext uri="{FF2B5EF4-FFF2-40B4-BE49-F238E27FC236}">
                <a16:creationId xmlns:a16="http://schemas.microsoft.com/office/drawing/2014/main" id="{B675644D-AB40-4036-BC25-EFC7182FAC79}"/>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Consumer Discretionary sector is determined by goods that are non essential to humans, but rather desirable if their income allows for it. Consumer Discretionary goods are heavily affected by the state of the economy, which can affect consumer confidence. If the economy is in poor condition, it is more likely that consumers will forego the purchase of these items. Examples of consumer discretionary items include things such as durable goods, apparel, entertainment, and leisure. </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Consumer Discretionary sector is expected to be a market leader in 2019, driven by sustained improvement in consumer spending that is supported by labor market health, wage increases, and outlook for earnings growth. </a:t>
            </a: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B3B2BFAD-BB7F-41D1-8DCC-CC0757FCEDD5}"/>
              </a:ext>
            </a:extLst>
          </p:cNvPr>
          <p:cNvSpPr txBox="1"/>
          <p:nvPr/>
        </p:nvSpPr>
        <p:spPr>
          <a:xfrm>
            <a:off x="6426925" y="571600"/>
            <a:ext cx="2717075" cy="4276848"/>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21.27%</a:t>
            </a:r>
            <a:endParaRPr kumimoji="0"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Nike (NKE)</a:t>
            </a:r>
            <a:endParaRPr kumimoji="0"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Walt Disney (DIS)</a:t>
            </a:r>
            <a:endParaRPr kumimoji="0"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Dick’s Sporting Goods (DKS)</a:t>
            </a:r>
            <a:endParaRPr kumimoji="0"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Norwegian Cruise Line (NCLH)</a:t>
            </a:r>
            <a:endParaRPr kumimoji="0"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Ferrari (RACE)</a:t>
            </a:r>
            <a:endParaRPr kumimoji="0"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Amazon (AMZN)</a:t>
            </a:r>
            <a:endParaRPr kumimoji="0"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p:txBody>
      </p:sp>
      <p:pic>
        <p:nvPicPr>
          <p:cNvPr id="6" name="Google Shape;72;p11">
            <a:extLst>
              <a:ext uri="{FF2B5EF4-FFF2-40B4-BE49-F238E27FC236}">
                <a16:creationId xmlns:a16="http://schemas.microsoft.com/office/drawing/2014/main" id="{81720100-C07C-4609-8561-0C62A8C92DDA}"/>
              </a:ext>
            </a:extLst>
          </p:cNvPr>
          <p:cNvPicPr preferRelativeResize="0"/>
          <p:nvPr/>
        </p:nvPicPr>
        <p:blipFill>
          <a:blip r:embed="rId2">
            <a:alphaModFix/>
          </a:blip>
          <a:stretch>
            <a:fillRect/>
          </a:stretch>
        </p:blipFill>
        <p:spPr>
          <a:xfrm>
            <a:off x="0" y="3115340"/>
            <a:ext cx="6423879" cy="1733107"/>
          </a:xfrm>
          <a:prstGeom prst="rect">
            <a:avLst/>
          </a:prstGeom>
          <a:noFill/>
          <a:ln>
            <a:noFill/>
          </a:ln>
        </p:spPr>
      </p:pic>
      <p:sp>
        <p:nvSpPr>
          <p:cNvPr id="12" name="Google Shape;180;p18">
            <a:extLst>
              <a:ext uri="{FF2B5EF4-FFF2-40B4-BE49-F238E27FC236}">
                <a16:creationId xmlns:a16="http://schemas.microsoft.com/office/drawing/2014/main" id="{2CC89D58-49AF-453D-A7EA-128B70DB451B}"/>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5148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69;p11">
            <a:extLst>
              <a:ext uri="{FF2B5EF4-FFF2-40B4-BE49-F238E27FC236}">
                <a16:creationId xmlns:a16="http://schemas.microsoft.com/office/drawing/2014/main" id="{B1DE4140-998E-4F5C-A2ED-146C74835831}"/>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cs typeface="Arial"/>
                <a:sym typeface="Arial"/>
              </a:rPr>
              <a:t>Consumer Staples</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70;p11">
            <a:extLst>
              <a:ext uri="{FF2B5EF4-FFF2-40B4-BE49-F238E27FC236}">
                <a16:creationId xmlns:a16="http://schemas.microsoft.com/office/drawing/2014/main" id="{65F1D751-E30F-4960-9B75-02F1C0184A47}"/>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Consumer Staples sector is determined by essential products that include food, beverage, and household goods. These goods tend to be products that consumers are unable or unwilling to cut out of their budget. Consumer Staples are considered to be non cyclical. People tend to demand products at a relatively constant level. Consumer Staples are nearly 70% of the nation’s gross national product. </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Consumer Staples sector could be affected in the future both positively and negatively. If there continues to be increased geopolitical domestic anxiety, investors may seek shelter in consumer staple stocks. However, if tensions escalate for too long, costs could rise for American producers, thus causing an increase in price for consumers. </a:t>
            </a: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71;p11">
            <a:extLst>
              <a:ext uri="{FF2B5EF4-FFF2-40B4-BE49-F238E27FC236}">
                <a16:creationId xmlns:a16="http://schemas.microsoft.com/office/drawing/2014/main" id="{B8D443BC-E88C-4991-BBDE-AAD0FDD009F4}"/>
              </a:ext>
            </a:extLst>
          </p:cNvPr>
          <p:cNvSpPr txBox="1"/>
          <p:nvPr/>
        </p:nvSpPr>
        <p:spPr>
          <a:xfrm>
            <a:off x="6426925" y="571599"/>
            <a:ext cx="2717075" cy="4266215"/>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13.65%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6857"/>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Walmart (WMT)</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Pepsi Co (PEP)</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Target (TGT)</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Estee Lauder (EL)</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Consumer Staples ETF (XLP)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New Age Beverage (NBEV)</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Church and Dwight (CHD) </a:t>
            </a: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endParaRP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14" name="Google Shape;80;p12">
            <a:extLst>
              <a:ext uri="{FF2B5EF4-FFF2-40B4-BE49-F238E27FC236}">
                <a16:creationId xmlns:a16="http://schemas.microsoft.com/office/drawing/2014/main" id="{41D5AE1D-F2AF-4983-96C8-42466F15E4ED}"/>
              </a:ext>
            </a:extLst>
          </p:cNvPr>
          <p:cNvPicPr preferRelativeResize="0"/>
          <p:nvPr/>
        </p:nvPicPr>
        <p:blipFill rotWithShape="1">
          <a:blip r:embed="rId2">
            <a:alphaModFix/>
          </a:blip>
          <a:srcRect b="3269"/>
          <a:stretch/>
        </p:blipFill>
        <p:spPr>
          <a:xfrm>
            <a:off x="1" y="3115341"/>
            <a:ext cx="6423880" cy="1722473"/>
          </a:xfrm>
          <a:prstGeom prst="rect">
            <a:avLst/>
          </a:prstGeom>
          <a:noFill/>
          <a:ln>
            <a:noFill/>
          </a:ln>
        </p:spPr>
      </p:pic>
      <p:sp>
        <p:nvSpPr>
          <p:cNvPr id="15" name="Google Shape;180;p18">
            <a:extLst>
              <a:ext uri="{FF2B5EF4-FFF2-40B4-BE49-F238E27FC236}">
                <a16:creationId xmlns:a16="http://schemas.microsoft.com/office/drawing/2014/main" id="{17726BCA-C290-441D-A1B0-6AE8ECCA7D17}"/>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4661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477FCC2D-957E-4727-8ED8-5C2040E44CF1}"/>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cs typeface="Arial"/>
                <a:sym typeface="Arial"/>
              </a:rPr>
              <a:t>Energy</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D00AD2C1-503E-43F2-BA96-5066F71A0100}"/>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Companies within the Energy sector are involved in: exploration, drilling, production, refining, storage, and management of energy resources, such as oil, gas and coal to provide energy to their customers. This sector is driven by the supply and demand of worldwide energy and is sensitive to the business cycle. Large capital expenditures and research and development costs are often associated within this sector.</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While Oil prices dropped dramatically during the 2018 campaign, the sector has rebound nicely since the beginning of 2019. Factors to keep an eye on is how OPEC regulations affect oil production and how fracking affects the price of oil. </a:t>
            </a: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8AC3C925-C91E-4903-B83D-3CF52D28FD2D}"/>
              </a:ext>
            </a:extLst>
          </p:cNvPr>
          <p:cNvSpPr txBox="1"/>
          <p:nvPr/>
        </p:nvSpPr>
        <p:spPr>
          <a:xfrm>
            <a:off x="6426925" y="571600"/>
            <a:ext cx="2717075" cy="4255582"/>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15.27%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6857"/>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Canadian Natural Resources(CNQ)</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Energy ETF (XLE)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Exxon Mobil Corporation (XOM)</a:t>
            </a: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 </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88;p13">
            <a:extLst>
              <a:ext uri="{FF2B5EF4-FFF2-40B4-BE49-F238E27FC236}">
                <a16:creationId xmlns:a16="http://schemas.microsoft.com/office/drawing/2014/main" id="{C8B56B39-F183-4819-A1C6-1A036B7BF105}"/>
              </a:ext>
            </a:extLst>
          </p:cNvPr>
          <p:cNvPicPr preferRelativeResize="0"/>
          <p:nvPr/>
        </p:nvPicPr>
        <p:blipFill>
          <a:blip r:embed="rId2">
            <a:alphaModFix/>
          </a:blip>
          <a:stretch>
            <a:fillRect/>
          </a:stretch>
        </p:blipFill>
        <p:spPr>
          <a:xfrm>
            <a:off x="1" y="3115337"/>
            <a:ext cx="6423880" cy="1711845"/>
          </a:xfrm>
          <a:prstGeom prst="rect">
            <a:avLst/>
          </a:prstGeom>
          <a:noFill/>
          <a:ln>
            <a:noFill/>
          </a:ln>
        </p:spPr>
      </p:pic>
      <p:sp>
        <p:nvSpPr>
          <p:cNvPr id="8" name="Google Shape;180;p18">
            <a:extLst>
              <a:ext uri="{FF2B5EF4-FFF2-40B4-BE49-F238E27FC236}">
                <a16:creationId xmlns:a16="http://schemas.microsoft.com/office/drawing/2014/main" id="{81041B08-DA6A-4AC6-A788-1D227CBDAA24}"/>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9129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5DDE018A-A567-4F76-9CB8-12743AB3052E}"/>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cs typeface="Arial"/>
                <a:sym typeface="Arial"/>
              </a:rPr>
              <a:t>Financials </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34693DA7-6A14-4019-A486-8EACE3D2A6FA}"/>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Financials sector is made up of firms and institutions that provide financial services to retail and commercial customers. A large portion of this sector generates revenue from loans and mortgages. The health of the economy is usually dependent on the financial sector; the stronger the sector, the better the health of the economy. The financial sector is one of the largest sectors. </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Despite recent uncertainty, the outlook for the financials sector remains strong. Regulatory forces are encouraging innovation and new digital technologies. Big changes will be coming from banking giants, as they are forced to move away from traditional brick and mortar business practices. </a:t>
            </a: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9469D9F1-084C-496B-AF91-E39812E8CD4A}"/>
              </a:ext>
            </a:extLst>
          </p:cNvPr>
          <p:cNvSpPr txBox="1"/>
          <p:nvPr/>
        </p:nvSpPr>
        <p:spPr>
          <a:xfrm>
            <a:off x="6426925" y="571600"/>
            <a:ext cx="2717075" cy="4255582"/>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17.63%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6857"/>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Capital One (COF)</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Morgan Stanley (MS)</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Keycorp (KEY)</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err="1">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Metlife</a:t>
            </a: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 (MET)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 </a:t>
            </a: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JP Morgan (JPM)</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96;p14">
            <a:extLst>
              <a:ext uri="{FF2B5EF4-FFF2-40B4-BE49-F238E27FC236}">
                <a16:creationId xmlns:a16="http://schemas.microsoft.com/office/drawing/2014/main" id="{FEF24A16-307E-4686-ABB6-E602DC64E1F9}"/>
              </a:ext>
            </a:extLst>
          </p:cNvPr>
          <p:cNvPicPr preferRelativeResize="0"/>
          <p:nvPr/>
        </p:nvPicPr>
        <p:blipFill>
          <a:blip r:embed="rId2">
            <a:alphaModFix/>
          </a:blip>
          <a:stretch>
            <a:fillRect/>
          </a:stretch>
        </p:blipFill>
        <p:spPr>
          <a:xfrm>
            <a:off x="-3042" y="3115338"/>
            <a:ext cx="6423880" cy="1711843"/>
          </a:xfrm>
          <a:prstGeom prst="rect">
            <a:avLst/>
          </a:prstGeom>
          <a:noFill/>
          <a:ln>
            <a:noFill/>
          </a:ln>
        </p:spPr>
      </p:pic>
      <p:sp>
        <p:nvSpPr>
          <p:cNvPr id="7" name="Google Shape;180;p18">
            <a:extLst>
              <a:ext uri="{FF2B5EF4-FFF2-40B4-BE49-F238E27FC236}">
                <a16:creationId xmlns:a16="http://schemas.microsoft.com/office/drawing/2014/main" id="{34EA5CE1-5BA5-4392-A84C-DF256324C6B7}"/>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12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73AD811B-999F-4D3F-87E1-4B0A87D2BFB9}"/>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cs typeface="Arial"/>
                <a:sym typeface="Arial"/>
              </a:rPr>
              <a:t>Health Care</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53408580-A48F-4F35-9FAA-9E27E37D6417}"/>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Health Care sector encompasses two main industry groups. The first includes companies who manufacture health care equipment and supplies or provide health care related services, including distributors of health care products, providers of basic health-care services, and owners and operators of health care facilities and organizations. The second regroups companies primarily involved in the research, development, production and marketing of pharmaceuticals and biotechnology products.</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Aging and growing populations, greater prevalence of chronic diseases, and exponential advances in digital technologies are all developments that continue to increase health care demand and expenditures.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9E07A0E8-E27B-4525-A282-C30452ECD188}"/>
              </a:ext>
            </a:extLst>
          </p:cNvPr>
          <p:cNvSpPr txBox="1"/>
          <p:nvPr/>
        </p:nvSpPr>
        <p:spPr>
          <a:xfrm>
            <a:off x="6426925" y="571600"/>
            <a:ext cx="2717075" cy="4276848"/>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2.99%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6857"/>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Hospital Corporation of America (HCA)</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Amgen Inc. (AMGN)</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Cerner (CERN)</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Health Care ETF (XLV)</a:t>
            </a:r>
          </a:p>
          <a:p>
            <a:pPr marL="60958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CVS Health Corp. (CVS)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Johnson &amp; Johnson (JNJ)</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104;p15">
            <a:extLst>
              <a:ext uri="{FF2B5EF4-FFF2-40B4-BE49-F238E27FC236}">
                <a16:creationId xmlns:a16="http://schemas.microsoft.com/office/drawing/2014/main" id="{5AC50725-D2AB-441C-ABFC-4A45E0642B7C}"/>
              </a:ext>
            </a:extLst>
          </p:cNvPr>
          <p:cNvPicPr preferRelativeResize="0"/>
          <p:nvPr/>
        </p:nvPicPr>
        <p:blipFill>
          <a:blip r:embed="rId2">
            <a:alphaModFix/>
          </a:blip>
          <a:stretch>
            <a:fillRect/>
          </a:stretch>
        </p:blipFill>
        <p:spPr>
          <a:xfrm>
            <a:off x="1" y="3115339"/>
            <a:ext cx="6423880" cy="1733109"/>
          </a:xfrm>
          <a:prstGeom prst="rect">
            <a:avLst/>
          </a:prstGeom>
          <a:noFill/>
          <a:ln>
            <a:noFill/>
          </a:ln>
        </p:spPr>
      </p:pic>
      <p:sp>
        <p:nvSpPr>
          <p:cNvPr id="8" name="Google Shape;180;p18">
            <a:extLst>
              <a:ext uri="{FF2B5EF4-FFF2-40B4-BE49-F238E27FC236}">
                <a16:creationId xmlns:a16="http://schemas.microsoft.com/office/drawing/2014/main" id="{016F69E5-1C3F-4557-B0D2-15304AE428C6}"/>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3189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8C676761-D075-4058-BBB2-8CE8FC6607DB}"/>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000000"/>
                </a:solidFill>
                <a:effectLst/>
                <a:uLnTx/>
                <a:uFillTx/>
                <a:latin typeface="Arial"/>
                <a:cs typeface="Arial"/>
                <a:sym typeface="Arial"/>
              </a:rPr>
              <a:t>Industrials</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DD69157E-D249-4707-94B4-B1533D9DEC45}"/>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Industrials sector includes companies whose businesses are dominated by one of the following activities: The manufacture and distribution of capital goods, including aerospace &amp; defense, construction, engineering &amp; building products, electrical equipment and industrial machinery. The provision of commercial services and supplies, including printing, employment, environmental and office services. The provision of transportation services, including airlines, couriers, marine, road &amp; rail and transportation infrastructure.</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Industrials is seen sometimes as a defensive sector because of its ability to withstand a recession. This would mean limited upside in times of growth, but it had good returns this year with high amounts of government spending.</a:t>
            </a: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B2A15809-18C3-4AEC-A6BA-FD23D3ACD4CC}"/>
              </a:ext>
            </a:extLst>
          </p:cNvPr>
          <p:cNvSpPr txBox="1"/>
          <p:nvPr/>
        </p:nvSpPr>
        <p:spPr>
          <a:xfrm>
            <a:off x="6426925" y="571600"/>
            <a:ext cx="2717075" cy="4276847"/>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21.42%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6857"/>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Royal Dutch Shell- A (RDS.A)</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Delta Airlines (DAL)</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Caterpillar (CAT)</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Eaton Corp (ETN)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General Electric (GE)</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112;p16">
            <a:extLst>
              <a:ext uri="{FF2B5EF4-FFF2-40B4-BE49-F238E27FC236}">
                <a16:creationId xmlns:a16="http://schemas.microsoft.com/office/drawing/2014/main" id="{8924A63E-8725-4817-975F-212FE1C3B334}"/>
              </a:ext>
            </a:extLst>
          </p:cNvPr>
          <p:cNvPicPr preferRelativeResize="0"/>
          <p:nvPr/>
        </p:nvPicPr>
        <p:blipFill>
          <a:blip r:embed="rId2">
            <a:alphaModFix/>
          </a:blip>
          <a:stretch>
            <a:fillRect/>
          </a:stretch>
        </p:blipFill>
        <p:spPr>
          <a:xfrm>
            <a:off x="0" y="3115340"/>
            <a:ext cx="6423879" cy="1733107"/>
          </a:xfrm>
          <a:prstGeom prst="rect">
            <a:avLst/>
          </a:prstGeom>
          <a:noFill/>
          <a:ln>
            <a:noFill/>
          </a:ln>
        </p:spPr>
      </p:pic>
      <p:sp>
        <p:nvSpPr>
          <p:cNvPr id="8" name="Google Shape;180;p18">
            <a:extLst>
              <a:ext uri="{FF2B5EF4-FFF2-40B4-BE49-F238E27FC236}">
                <a16:creationId xmlns:a16="http://schemas.microsoft.com/office/drawing/2014/main" id="{7DD3435A-0E00-492E-859D-EE2C328AB7DE}"/>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2734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D2EF7D26-7785-4F0C-85BD-AC29159162F4}"/>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cs typeface="Arial"/>
                <a:sym typeface="Arial"/>
              </a:rPr>
              <a:t>Information-Technology</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E1E235B3-FAFF-4FB1-93BA-71D757FCB1E5}"/>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The Information Technology sector covers the following general areas: firstly, Technology Software &amp; Services, including companies that primarily develop software in various fields such as the Internet, applications, systems, databases management and/or home entertainment, and companies that provide information technology consulting and services, as well as data processing and outsourced services; secondly Technology Hardware &amp; Equipment, including manufacturers and distributors of communications equipment, computers &amp; peripherals, electronic equipment and related instruments; and thirdly, Semiconductors &amp; Semiconductor Equipment Manufacturers.</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Information-Technology is susceptible to cyclical trends, but with recession fears fading there is reason for optimism that the sector will continue to see strong growth through the rest of 2019.</a:t>
            </a: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533"/>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endParaRP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D0AE34C6-F93E-4B98-8D48-74152BAE14F2}"/>
              </a:ext>
            </a:extLst>
          </p:cNvPr>
          <p:cNvSpPr txBox="1"/>
          <p:nvPr/>
        </p:nvSpPr>
        <p:spPr>
          <a:xfrm>
            <a:off x="6426925" y="571599"/>
            <a:ext cx="2717075" cy="4266215"/>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28.16%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6857"/>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Technology ETF (XLK)</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Intel (INTC)</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Microsoft (MSFT)</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Take-Two Interactive (TTWO)</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Adobe (ADBE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 </a:t>
            </a: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Facebook (FB)</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120;p17">
            <a:extLst>
              <a:ext uri="{FF2B5EF4-FFF2-40B4-BE49-F238E27FC236}">
                <a16:creationId xmlns:a16="http://schemas.microsoft.com/office/drawing/2014/main" id="{F41FC419-1F39-44E9-8311-E70A15F52E9A}"/>
              </a:ext>
            </a:extLst>
          </p:cNvPr>
          <p:cNvPicPr preferRelativeResize="0"/>
          <p:nvPr/>
        </p:nvPicPr>
        <p:blipFill>
          <a:blip r:embed="rId2">
            <a:alphaModFix/>
          </a:blip>
          <a:stretch>
            <a:fillRect/>
          </a:stretch>
        </p:blipFill>
        <p:spPr>
          <a:xfrm>
            <a:off x="1" y="3115339"/>
            <a:ext cx="6423880" cy="1722475"/>
          </a:xfrm>
          <a:prstGeom prst="rect">
            <a:avLst/>
          </a:prstGeom>
          <a:noFill/>
          <a:ln>
            <a:noFill/>
          </a:ln>
        </p:spPr>
      </p:pic>
      <p:sp>
        <p:nvSpPr>
          <p:cNvPr id="8" name="Google Shape;180;p18">
            <a:extLst>
              <a:ext uri="{FF2B5EF4-FFF2-40B4-BE49-F238E27FC236}">
                <a16:creationId xmlns:a16="http://schemas.microsoft.com/office/drawing/2014/main" id="{7C813BA0-A9F7-4892-BAA3-C913C65A6015}"/>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4708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520994" y="308744"/>
            <a:ext cx="3668233" cy="686195"/>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000"/>
              <a:buFont typeface="Calibri"/>
              <a:buNone/>
            </a:pPr>
            <a:r>
              <a:rPr lang="en-US" sz="3000" b="1" dirty="0">
                <a:solidFill>
                  <a:schemeClr val="tx2"/>
                </a:solidFill>
                <a:latin typeface="+mj-lt"/>
              </a:rPr>
              <a:t>Table of Contents</a:t>
            </a:r>
            <a:endParaRPr sz="1100" dirty="0">
              <a:solidFill>
                <a:schemeClr val="tx2"/>
              </a:solidFill>
              <a:latin typeface="+mj-lt"/>
            </a:endParaRPr>
          </a:p>
        </p:txBody>
      </p:sp>
      <p:pic>
        <p:nvPicPr>
          <p:cNvPr id="151" name="Google Shape;151;p28"/>
          <p:cNvPicPr preferRelativeResize="0">
            <a:picLocks noGrp="1"/>
          </p:cNvPicPr>
          <p:nvPr>
            <p:ph type="body" idx="1"/>
          </p:nvPr>
        </p:nvPicPr>
        <p:blipFill rotWithShape="1">
          <a:blip r:embed="rId3">
            <a:alphaModFix/>
          </a:blip>
          <a:stretch/>
        </p:blipFill>
        <p:spPr>
          <a:xfrm>
            <a:off x="5262257" y="994939"/>
            <a:ext cx="3028529" cy="3654425"/>
          </a:xfrm>
          <a:prstGeom prst="rect">
            <a:avLst/>
          </a:prstGeom>
          <a:noFill/>
          <a:ln>
            <a:noFill/>
          </a:ln>
        </p:spPr>
      </p:pic>
      <p:sp>
        <p:nvSpPr>
          <p:cNvPr id="152" name="Google Shape;152;p28"/>
          <p:cNvSpPr txBox="1">
            <a:spLocks noGrp="1"/>
          </p:cNvSpPr>
          <p:nvPr>
            <p:ph type="body" idx="2"/>
          </p:nvPr>
        </p:nvSpPr>
        <p:spPr>
          <a:xfrm>
            <a:off x="520995" y="1187927"/>
            <a:ext cx="4381548" cy="2960634"/>
          </a:xfrm>
          <a:prstGeom prst="rect">
            <a:avLst/>
          </a:prstGeom>
          <a:noFill/>
          <a:ln>
            <a:noFill/>
          </a:ln>
        </p:spPr>
        <p:txBody>
          <a:bodyPr spcFirstLastPara="1" wrap="square" lIns="68575" tIns="34275" rIns="68575" bIns="34275" anchor="t" anchorCtr="0">
            <a:noAutofit/>
          </a:bodyPr>
          <a:lstStyle/>
          <a:p>
            <a:pPr marL="406400" lvl="0" indent="-400050" algn="l" rtl="0">
              <a:lnSpc>
                <a:spcPct val="100000"/>
              </a:lnSpc>
              <a:spcBef>
                <a:spcPts val="0"/>
              </a:spcBef>
              <a:spcAft>
                <a:spcPts val="600"/>
              </a:spcAft>
              <a:buClr>
                <a:schemeClr val="tx1"/>
              </a:buClr>
              <a:buSzPts val="1500"/>
              <a:buFont typeface="+mj-lt"/>
              <a:buAutoNum type="romanUcPeriod"/>
            </a:pPr>
            <a:r>
              <a:rPr lang="en" sz="1600" b="1" dirty="0">
                <a:solidFill>
                  <a:schemeClr val="tx1"/>
                </a:solidFill>
                <a:latin typeface="Calibri" panose="020F0502020204030204" pitchFamily="34" charset="0"/>
                <a:ea typeface="Arial"/>
                <a:cs typeface="Calibri" panose="020F0502020204030204" pitchFamily="34" charset="0"/>
                <a:sym typeface="Arial"/>
              </a:rPr>
              <a:t>Overview</a:t>
            </a:r>
          </a:p>
          <a:p>
            <a:pPr marL="406400" lvl="0" indent="-400050" algn="l" rtl="0">
              <a:lnSpc>
                <a:spcPct val="100000"/>
              </a:lnSpc>
              <a:spcBef>
                <a:spcPts val="0"/>
              </a:spcBef>
              <a:spcAft>
                <a:spcPts val="600"/>
              </a:spcAft>
              <a:buClr>
                <a:schemeClr val="tx1"/>
              </a:buClr>
              <a:buSzPts val="1500"/>
              <a:buFont typeface="+mj-lt"/>
              <a:buAutoNum type="romanUcPeriod"/>
            </a:pPr>
            <a:r>
              <a:rPr lang="en" sz="1600" b="1" dirty="0">
                <a:solidFill>
                  <a:schemeClr val="tx1"/>
                </a:solidFill>
                <a:latin typeface="Calibri" panose="020F0502020204030204" pitchFamily="34" charset="0"/>
                <a:ea typeface="Arial"/>
                <a:cs typeface="Calibri" panose="020F0502020204030204" pitchFamily="34" charset="0"/>
                <a:sym typeface="Arial"/>
              </a:rPr>
              <a:t>Economic Conditions</a:t>
            </a:r>
          </a:p>
          <a:p>
            <a:pPr marL="406400" lvl="0" indent="-400050" algn="l" rtl="0">
              <a:lnSpc>
                <a:spcPct val="100000"/>
              </a:lnSpc>
              <a:spcBef>
                <a:spcPts val="0"/>
              </a:spcBef>
              <a:spcAft>
                <a:spcPts val="600"/>
              </a:spcAft>
              <a:buClr>
                <a:schemeClr val="tx1"/>
              </a:buClr>
              <a:buSzPts val="1500"/>
              <a:buFont typeface="+mj-lt"/>
              <a:buAutoNum type="romanUcPeriod"/>
            </a:pPr>
            <a:r>
              <a:rPr lang="en" sz="1600" b="1" dirty="0">
                <a:solidFill>
                  <a:schemeClr val="tx1"/>
                </a:solidFill>
                <a:latin typeface="Calibri" panose="020F0502020204030204" pitchFamily="34" charset="0"/>
                <a:ea typeface="Arial"/>
                <a:cs typeface="Calibri" panose="020F0502020204030204" pitchFamily="34" charset="0"/>
                <a:sym typeface="Arial"/>
              </a:rPr>
              <a:t>Sector Summaries</a:t>
            </a:r>
          </a:p>
          <a:p>
            <a:pPr marL="406400" lvl="0" indent="-400050" algn="l" rtl="0">
              <a:lnSpc>
                <a:spcPct val="100000"/>
              </a:lnSpc>
              <a:spcBef>
                <a:spcPts val="0"/>
              </a:spcBef>
              <a:spcAft>
                <a:spcPts val="600"/>
              </a:spcAft>
              <a:buClr>
                <a:schemeClr val="tx1"/>
              </a:buClr>
              <a:buSzPts val="1500"/>
              <a:buFont typeface="+mj-lt"/>
              <a:buAutoNum type="romanUcPeriod"/>
            </a:pPr>
            <a:r>
              <a:rPr lang="en" sz="1600" b="1" dirty="0">
                <a:solidFill>
                  <a:schemeClr val="tx1"/>
                </a:solidFill>
                <a:latin typeface="Calibri" panose="020F0502020204030204" pitchFamily="34" charset="0"/>
                <a:ea typeface="Arial"/>
                <a:cs typeface="Calibri" panose="020F0502020204030204" pitchFamily="34" charset="0"/>
                <a:sym typeface="Arial"/>
              </a:rPr>
              <a:t>Portfolio Strategy &amp; Composition</a:t>
            </a:r>
          </a:p>
          <a:p>
            <a:pPr marL="838200" lvl="1" indent="-374650">
              <a:lnSpc>
                <a:spcPct val="100000"/>
              </a:lnSpc>
              <a:spcBef>
                <a:spcPts val="0"/>
              </a:spcBef>
              <a:spcAft>
                <a:spcPts val="600"/>
              </a:spcAft>
              <a:buClr>
                <a:schemeClr val="tx1"/>
              </a:buClr>
              <a:buSzPts val="1500"/>
              <a:buFont typeface="+mj-lt"/>
              <a:buAutoNum type="romanUcPeriod"/>
            </a:pPr>
            <a:r>
              <a:rPr lang="en" sz="1400" b="1" i="1" dirty="0">
                <a:solidFill>
                  <a:schemeClr val="tx1"/>
                </a:solidFill>
                <a:latin typeface="Calibri" panose="020F0502020204030204" pitchFamily="34" charset="0"/>
                <a:ea typeface="Arial"/>
                <a:cs typeface="Calibri" panose="020F0502020204030204" pitchFamily="34" charset="0"/>
                <a:sym typeface="Arial"/>
              </a:rPr>
              <a:t>Growth</a:t>
            </a:r>
            <a:endParaRPr lang="en" sz="1400" b="1" i="1" dirty="0">
              <a:solidFill>
                <a:schemeClr val="tx1"/>
              </a:solidFill>
              <a:latin typeface="Calibri" panose="020F0502020204030204" pitchFamily="34" charset="0"/>
              <a:ea typeface="Arial"/>
              <a:cs typeface="Calibri" panose="020F0502020204030204" pitchFamily="34" charset="0"/>
            </a:endParaRPr>
          </a:p>
          <a:p>
            <a:pPr marL="838200" lvl="1" indent="-374650">
              <a:lnSpc>
                <a:spcPct val="100000"/>
              </a:lnSpc>
              <a:spcBef>
                <a:spcPts val="0"/>
              </a:spcBef>
              <a:spcAft>
                <a:spcPts val="600"/>
              </a:spcAft>
              <a:buClr>
                <a:schemeClr val="tx1"/>
              </a:buClr>
              <a:buSzPts val="1500"/>
              <a:buFont typeface="+mj-lt"/>
              <a:buAutoNum type="romanUcPeriod"/>
            </a:pPr>
            <a:r>
              <a:rPr lang="en" sz="1400" b="1" i="1" dirty="0">
                <a:solidFill>
                  <a:schemeClr val="tx1"/>
                </a:solidFill>
                <a:latin typeface="Calibri" panose="020F0502020204030204" pitchFamily="34" charset="0"/>
                <a:ea typeface="Arial"/>
                <a:cs typeface="Calibri" panose="020F0502020204030204" pitchFamily="34" charset="0"/>
                <a:sym typeface="Arial"/>
              </a:rPr>
              <a:t>Value</a:t>
            </a:r>
            <a:endParaRPr lang="en" sz="1400" b="1" i="1" dirty="0">
              <a:solidFill>
                <a:schemeClr val="tx1"/>
              </a:solidFill>
              <a:latin typeface="Calibri" panose="020F0502020204030204" pitchFamily="34" charset="0"/>
              <a:ea typeface="Arial"/>
              <a:cs typeface="Calibri" panose="020F0502020204030204" pitchFamily="34" charset="0"/>
            </a:endParaRPr>
          </a:p>
          <a:p>
            <a:pPr marL="838200" lvl="1" indent="-374650">
              <a:lnSpc>
                <a:spcPct val="100000"/>
              </a:lnSpc>
              <a:spcBef>
                <a:spcPts val="0"/>
              </a:spcBef>
              <a:spcAft>
                <a:spcPts val="600"/>
              </a:spcAft>
              <a:buClr>
                <a:schemeClr val="tx1"/>
              </a:buClr>
              <a:buSzPts val="1500"/>
              <a:buFont typeface="+mj-lt"/>
              <a:buAutoNum type="romanUcPeriod"/>
            </a:pPr>
            <a:r>
              <a:rPr lang="en" sz="1400" b="1" i="1" dirty="0">
                <a:solidFill>
                  <a:schemeClr val="tx1"/>
                </a:solidFill>
                <a:latin typeface="Calibri" panose="020F0502020204030204" pitchFamily="34" charset="0"/>
                <a:ea typeface="Arial"/>
                <a:cs typeface="Calibri" panose="020F0502020204030204" pitchFamily="34" charset="0"/>
                <a:sym typeface="Arial"/>
              </a:rPr>
              <a:t>Dividend</a:t>
            </a:r>
            <a:endParaRPr lang="en" sz="1400" b="1" i="1" dirty="0">
              <a:solidFill>
                <a:schemeClr val="tx1"/>
              </a:solidFill>
              <a:latin typeface="Calibri" panose="020F0502020204030204" pitchFamily="34" charset="0"/>
              <a:ea typeface="Arial"/>
              <a:cs typeface="Calibri" panose="020F0502020204030204" pitchFamily="34" charset="0"/>
            </a:endParaRPr>
          </a:p>
          <a:p>
            <a:pPr marL="406400" indent="-400050">
              <a:lnSpc>
                <a:spcPct val="100000"/>
              </a:lnSpc>
              <a:spcBef>
                <a:spcPts val="0"/>
              </a:spcBef>
              <a:spcAft>
                <a:spcPts val="600"/>
              </a:spcAft>
              <a:buClr>
                <a:schemeClr val="tx1"/>
              </a:buClr>
              <a:buSzPts val="1500"/>
              <a:buFont typeface="+mj-lt"/>
              <a:buAutoNum type="romanUcPeriod"/>
            </a:pPr>
            <a:r>
              <a:rPr lang="en" sz="1600" b="1" dirty="0">
                <a:solidFill>
                  <a:schemeClr val="tx1"/>
                </a:solidFill>
                <a:latin typeface="Calibri" panose="020F0502020204030204" pitchFamily="34" charset="0"/>
                <a:ea typeface="Arial"/>
                <a:cs typeface="Calibri" panose="020F0502020204030204" pitchFamily="34" charset="0"/>
                <a:sym typeface="Arial"/>
              </a:rPr>
              <a:t>Risk Analysis</a:t>
            </a:r>
          </a:p>
          <a:p>
            <a:pPr marL="406400" indent="-400050">
              <a:lnSpc>
                <a:spcPct val="100000"/>
              </a:lnSpc>
              <a:spcBef>
                <a:spcPts val="0"/>
              </a:spcBef>
              <a:spcAft>
                <a:spcPts val="600"/>
              </a:spcAft>
              <a:buClr>
                <a:schemeClr val="tx1"/>
              </a:buClr>
              <a:buSzPts val="1500"/>
              <a:buFont typeface="+mj-lt"/>
              <a:buAutoNum type="romanUcPeriod"/>
            </a:pPr>
            <a:r>
              <a:rPr lang="en" sz="1600" b="1" dirty="0">
                <a:solidFill>
                  <a:schemeClr val="tx1"/>
                </a:solidFill>
                <a:latin typeface="Calibri" panose="020F0502020204030204" pitchFamily="34" charset="0"/>
                <a:ea typeface="Arial"/>
                <a:cs typeface="Calibri" panose="020F0502020204030204" pitchFamily="34" charset="0"/>
                <a:sym typeface="Arial"/>
              </a:rPr>
              <a:t>Performance Review</a:t>
            </a:r>
          </a:p>
          <a:p>
            <a:pPr marL="406400" indent="-400050">
              <a:lnSpc>
                <a:spcPct val="100000"/>
              </a:lnSpc>
              <a:spcBef>
                <a:spcPts val="0"/>
              </a:spcBef>
              <a:spcAft>
                <a:spcPts val="600"/>
              </a:spcAft>
              <a:buClr>
                <a:schemeClr val="tx1"/>
              </a:buClr>
              <a:buSzPts val="1500"/>
              <a:buFont typeface="+mj-lt"/>
              <a:buAutoNum type="romanUcPeriod"/>
            </a:pPr>
            <a:r>
              <a:rPr lang="en" sz="1600" b="1" dirty="0">
                <a:solidFill>
                  <a:schemeClr val="tx1"/>
                </a:solidFill>
                <a:latin typeface="Calibri" panose="020F0502020204030204" pitchFamily="34" charset="0"/>
                <a:ea typeface="Arial"/>
                <a:cs typeface="Calibri" panose="020F0502020204030204" pitchFamily="34" charset="0"/>
                <a:sym typeface="Arial"/>
              </a:rPr>
              <a:t>Student Biographies</a:t>
            </a:r>
            <a:endParaRPr sz="1600" b="1" dirty="0">
              <a:solidFill>
                <a:schemeClr val="tx1"/>
              </a:solidFill>
              <a:latin typeface="Calibri" panose="020F0502020204030204" pitchFamily="34" charset="0"/>
              <a:ea typeface="Arial"/>
              <a:cs typeface="Calibri" panose="020F0502020204030204" pitchFamily="34" charset="0"/>
              <a:sym typeface="Arial"/>
            </a:endParaRPr>
          </a:p>
          <a:p>
            <a:pPr marL="0" lvl="0" indent="0" algn="l" rtl="0">
              <a:lnSpc>
                <a:spcPct val="90000"/>
              </a:lnSpc>
              <a:spcBef>
                <a:spcPts val="800"/>
              </a:spcBef>
              <a:spcAft>
                <a:spcPts val="0"/>
              </a:spcAft>
              <a:buClr>
                <a:schemeClr val="dk1"/>
              </a:buClr>
              <a:buSzPts val="1200"/>
              <a:buNone/>
            </a:pPr>
            <a:endParaRPr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BB70EB48-32DA-49B4-B8BB-25719227F889}"/>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cs typeface="Arial"/>
                <a:sym typeface="Arial"/>
              </a:rPr>
              <a:t>Materials</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5CB0404C-D511-4F21-97C5-1E6456FFB979}"/>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The Materials sector contains a wide range of commodity-related manufacturing industries. Some of the specific industries that are in this sector are chemicals, construction materials, containers and packaging, metals and mining, and paper and forest products. </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The Materials sector is also seen as more defensive which is the reason why its upside is limited in situations of economic growth like so far in 2019. However, this also means it doesn’t have as much downside in a recession.</a:t>
            </a: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236200AE-AB02-47F3-A990-CF881260EDAC}"/>
              </a:ext>
            </a:extLst>
          </p:cNvPr>
          <p:cNvSpPr txBox="1"/>
          <p:nvPr/>
        </p:nvSpPr>
        <p:spPr>
          <a:xfrm>
            <a:off x="6426925" y="571599"/>
            <a:ext cx="2717075" cy="4276849"/>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12.89%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6857"/>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Materials ETF (XLB)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LyondellBasell Industries (LYB)</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128;p18">
            <a:extLst>
              <a:ext uri="{FF2B5EF4-FFF2-40B4-BE49-F238E27FC236}">
                <a16:creationId xmlns:a16="http://schemas.microsoft.com/office/drawing/2014/main" id="{AD4DDC9C-2519-4C47-A161-0796DADBC882}"/>
              </a:ext>
            </a:extLst>
          </p:cNvPr>
          <p:cNvPicPr preferRelativeResize="0"/>
          <p:nvPr/>
        </p:nvPicPr>
        <p:blipFill>
          <a:blip r:embed="rId2">
            <a:alphaModFix/>
          </a:blip>
          <a:stretch>
            <a:fillRect/>
          </a:stretch>
        </p:blipFill>
        <p:spPr>
          <a:xfrm>
            <a:off x="0" y="3115340"/>
            <a:ext cx="6423879" cy="1733108"/>
          </a:xfrm>
          <a:prstGeom prst="rect">
            <a:avLst/>
          </a:prstGeom>
          <a:noFill/>
          <a:ln>
            <a:noFill/>
          </a:ln>
        </p:spPr>
      </p:pic>
      <p:sp>
        <p:nvSpPr>
          <p:cNvPr id="8" name="Google Shape;180;p18">
            <a:extLst>
              <a:ext uri="{FF2B5EF4-FFF2-40B4-BE49-F238E27FC236}">
                <a16:creationId xmlns:a16="http://schemas.microsoft.com/office/drawing/2014/main" id="{47FFF0B0-B6DC-4146-9C2D-CFD6C1C1CAEA}"/>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2661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FCACA698-9177-4282-867E-433FAF05CDC7}"/>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000000"/>
                </a:solidFill>
                <a:effectLst/>
                <a:uLnTx/>
                <a:uFillTx/>
                <a:latin typeface="Arial"/>
                <a:cs typeface="Arial"/>
                <a:sym typeface="Arial"/>
              </a:rPr>
              <a:t>Real Estate</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6D4BC0A9-2C99-43E7-BFCA-885990CD2A76}"/>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Real Estate sector covers all Real Estate Investment Trusts (REITs) besides Mortgage REITs, which can be found in the Financial sector.  A REIT is an investment vehicle that invests in real estate through property mortgages and is usually very liquid. The three broad categories of Real Estate include: Residential, Commercial and Industrial. </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Real Estate sector began to rose in 2018 and continued that trend so far in 2019. The main factors that affect this sector are interest rates, government policies and the overall economy.</a:t>
            </a: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30432A0E-5FCE-4ED8-AFAA-729BCCE0D3FF}"/>
              </a:ext>
            </a:extLst>
          </p:cNvPr>
          <p:cNvSpPr txBox="1"/>
          <p:nvPr/>
        </p:nvSpPr>
        <p:spPr>
          <a:xfrm>
            <a:off x="6426925" y="571600"/>
            <a:ext cx="2717075" cy="4276848"/>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16.23%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6857"/>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Well Tower (WELL)</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Real Estate ETF (XLRE)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American Tower Corporation (AMT)</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136;p19">
            <a:extLst>
              <a:ext uri="{FF2B5EF4-FFF2-40B4-BE49-F238E27FC236}">
                <a16:creationId xmlns:a16="http://schemas.microsoft.com/office/drawing/2014/main" id="{BF149E8A-4C81-45DB-82BC-FAC24A57C98C}"/>
              </a:ext>
            </a:extLst>
          </p:cNvPr>
          <p:cNvPicPr preferRelativeResize="0"/>
          <p:nvPr/>
        </p:nvPicPr>
        <p:blipFill>
          <a:blip r:embed="rId2">
            <a:alphaModFix/>
          </a:blip>
          <a:stretch>
            <a:fillRect/>
          </a:stretch>
        </p:blipFill>
        <p:spPr>
          <a:xfrm>
            <a:off x="0" y="3115339"/>
            <a:ext cx="6423879" cy="1733109"/>
          </a:xfrm>
          <a:prstGeom prst="rect">
            <a:avLst/>
          </a:prstGeom>
          <a:noFill/>
          <a:ln>
            <a:noFill/>
          </a:ln>
        </p:spPr>
      </p:pic>
      <p:sp>
        <p:nvSpPr>
          <p:cNvPr id="8" name="Google Shape;180;p18">
            <a:extLst>
              <a:ext uri="{FF2B5EF4-FFF2-40B4-BE49-F238E27FC236}">
                <a16:creationId xmlns:a16="http://schemas.microsoft.com/office/drawing/2014/main" id="{95A7830A-45BC-4CE1-9C6D-4213806BE328}"/>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4838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DD061A76-3529-4E7C-BCE9-C9219F901223}"/>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cs typeface="Arial"/>
                <a:sym typeface="Arial"/>
              </a:rPr>
              <a:t>Telecommunications</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1998D386-5124-40E7-8B56-1403E4FF2CAB}"/>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Telecommunications sector consists of companies that provide communications services primarily through fixed-line, cellular, wireless, high bandwidth, and/or fiber-optic cable networks. In recent years the sector’s structure has changed from predominantly large players to a more diverse sector due to decreased regulation, which allows for easier entry. </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endParaRP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Telecommunication sector was consistent for the most part of 2018, but saw a huge spike in 2019. Factors that will continue to grow this sector in the coming year include the evolution of wireless internet and the expansion of high-speed, fiber-based networks such as 5g. </a:t>
            </a:r>
          </a:p>
          <a:p>
            <a:pPr marL="0" marR="0" lvl="0" indent="0" algn="l" defTabSz="914400" rtl="0" eaLnBrk="1" fontAlgn="auto" latinLnBrk="0" hangingPunct="1">
              <a:lnSpc>
                <a:spcPct val="100000"/>
              </a:lnSpc>
              <a:spcBef>
                <a:spcPts val="48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Times New Roman"/>
              <a:cs typeface="Times New Roman"/>
              <a:sym typeface="Times New Roman"/>
            </a:endParaRP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A2A4E538-60D4-47D7-9AC9-37F896871FC1}"/>
              </a:ext>
            </a:extLst>
          </p:cNvPr>
          <p:cNvSpPr txBox="1"/>
          <p:nvPr/>
        </p:nvSpPr>
        <p:spPr>
          <a:xfrm>
            <a:off x="6426925" y="571600"/>
            <a:ext cx="2717075" cy="4287480"/>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21.29%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AT&amp;T (T)</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Vodafone Group (VOD)</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Comcast Corp. (CMCSA)</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Communications Service ETF (XLC)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Verizon Communications Inc. (VZ)</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144;p20">
            <a:extLst>
              <a:ext uri="{FF2B5EF4-FFF2-40B4-BE49-F238E27FC236}">
                <a16:creationId xmlns:a16="http://schemas.microsoft.com/office/drawing/2014/main" id="{2B4057AB-11DE-425C-80AF-2FECBF919FC4}"/>
              </a:ext>
            </a:extLst>
          </p:cNvPr>
          <p:cNvPicPr preferRelativeResize="0"/>
          <p:nvPr/>
        </p:nvPicPr>
        <p:blipFill>
          <a:blip r:embed="rId2">
            <a:alphaModFix/>
          </a:blip>
          <a:stretch>
            <a:fillRect/>
          </a:stretch>
        </p:blipFill>
        <p:spPr>
          <a:xfrm>
            <a:off x="0" y="3115339"/>
            <a:ext cx="6423879" cy="1743741"/>
          </a:xfrm>
          <a:prstGeom prst="rect">
            <a:avLst/>
          </a:prstGeom>
          <a:noFill/>
          <a:ln>
            <a:noFill/>
          </a:ln>
        </p:spPr>
      </p:pic>
      <p:sp>
        <p:nvSpPr>
          <p:cNvPr id="8" name="Google Shape;180;p18">
            <a:extLst>
              <a:ext uri="{FF2B5EF4-FFF2-40B4-BE49-F238E27FC236}">
                <a16:creationId xmlns:a16="http://schemas.microsoft.com/office/drawing/2014/main" id="{02571FA2-ADAC-4FC9-9D17-6EF2A091AB19}"/>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003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9;p11">
            <a:extLst>
              <a:ext uri="{FF2B5EF4-FFF2-40B4-BE49-F238E27FC236}">
                <a16:creationId xmlns:a16="http://schemas.microsoft.com/office/drawing/2014/main" id="{94BA062E-ECE1-4F6A-B3EB-700B17684637}"/>
              </a:ext>
            </a:extLst>
          </p:cNvPr>
          <p:cNvSpPr txBox="1">
            <a:spLocks/>
          </p:cNvSpPr>
          <p:nvPr/>
        </p:nvSpPr>
        <p:spPr>
          <a:xfrm>
            <a:off x="124967" y="0"/>
            <a:ext cx="10363200" cy="1143200"/>
          </a:xfrm>
          <a:prstGeom prst="rect">
            <a:avLst/>
          </a:prstGeom>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cs typeface="Arial"/>
                <a:sym typeface="Arial"/>
              </a:rPr>
              <a:t>Utilities</a:t>
            </a:r>
            <a:endParaRPr kumimoji="0" lang="en-US" sz="23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70;p11">
            <a:extLst>
              <a:ext uri="{FF2B5EF4-FFF2-40B4-BE49-F238E27FC236}">
                <a16:creationId xmlns:a16="http://schemas.microsoft.com/office/drawing/2014/main" id="{2AB2D408-627C-4959-AA2F-AD80509F5306}"/>
              </a:ext>
            </a:extLst>
          </p:cNvPr>
          <p:cNvSpPr txBox="1">
            <a:spLocks/>
          </p:cNvSpPr>
          <p:nvPr/>
        </p:nvSpPr>
        <p:spPr>
          <a:xfrm>
            <a:off x="124967" y="953867"/>
            <a:ext cx="6423879" cy="4943600"/>
          </a:xfrm>
          <a:prstGeom prst="rect">
            <a:avLst/>
          </a:prstGeom>
        </p:spPr>
        <p:txBody>
          <a:bodyPr spcFirstLastPara="1" vert="horz" wrap="square" lIns="121900" tIns="60933" rIns="121900" bIns="609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480"/>
              </a:spcBef>
              <a:spcAft>
                <a:spcPts val="0"/>
              </a:spcAft>
              <a:buClr>
                <a:srgbClr val="006857"/>
              </a:buClr>
              <a:buSzPts val="1100"/>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The Utilities sector encompasses those companies considered electric, gas or water utilities, or companies that operate as independent producers and/or distributors of power.</a:t>
            </a:r>
          </a:p>
          <a:p>
            <a:pPr marL="0" marR="0" lvl="0" indent="0" algn="l" defTabSz="914400" rtl="0" eaLnBrk="1" fontAlgn="auto" latinLnBrk="0" hangingPunct="1">
              <a:lnSpc>
                <a:spcPct val="115000"/>
              </a:lnSpc>
              <a:spcBef>
                <a:spcPts val="160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mbria" panose="02040503050406030204" pitchFamily="18" charset="0"/>
                <a:ea typeface="Calibri"/>
                <a:cs typeface="Calibri"/>
                <a:sym typeface="Calibri"/>
              </a:rPr>
              <a:t>Utilities earn a profit but are a public service and, as a result, have substantial regulation. Investors often purchase shares of stocks in the utilities sector to serve as long-term holdings for their dividend income and stability. The utility sector tends to do well as a defensive play against macroeconomic downturns.</a:t>
            </a:r>
          </a:p>
          <a:p>
            <a:pPr marL="0" marR="0" lvl="0" indent="0" algn="l" defTabSz="914400" rtl="0" eaLnBrk="1" fontAlgn="auto" latinLnBrk="0" hangingPunct="1">
              <a:lnSpc>
                <a:spcPct val="100000"/>
              </a:lnSpc>
              <a:spcBef>
                <a:spcPts val="533"/>
              </a:spcBef>
              <a:spcAft>
                <a:spcPts val="0"/>
              </a:spcAft>
              <a:buClr>
                <a:srgbClr val="006857"/>
              </a:buClr>
              <a:buSzPts val="1100"/>
              <a:buFont typeface="Arial"/>
              <a:buNone/>
              <a:tabLst/>
              <a:defRPr/>
            </a:pPr>
            <a:endParaRPr kumimoji="0" lang="en-US" sz="2667"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71;p11">
            <a:extLst>
              <a:ext uri="{FF2B5EF4-FFF2-40B4-BE49-F238E27FC236}">
                <a16:creationId xmlns:a16="http://schemas.microsoft.com/office/drawing/2014/main" id="{952F8256-FD6F-4B3A-B3C8-4066B11B14EB}"/>
              </a:ext>
            </a:extLst>
          </p:cNvPr>
          <p:cNvSpPr txBox="1"/>
          <p:nvPr/>
        </p:nvSpPr>
        <p:spPr>
          <a:xfrm>
            <a:off x="6426925" y="571600"/>
            <a:ext cx="2717075" cy="4276848"/>
          </a:xfrm>
          <a:prstGeom prst="rect">
            <a:avLst/>
          </a:prstGeom>
          <a:solidFill>
            <a:schemeClr val="bg1"/>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YTD: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mbria" panose="02040503050406030204" pitchFamily="18" charset="0"/>
                <a:ea typeface="Helvetica Neue"/>
                <a:cs typeface="Calibri" panose="020F0502020204030204" pitchFamily="34" charset="0"/>
                <a:sym typeface="Helvetica Neue"/>
              </a:rPr>
              <a:t>13.05%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Portfolio Holdings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Utilities ETF (XLU)</a:t>
            </a:r>
          </a:p>
          <a:p>
            <a:pPr marL="60958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Stocks to Watch</a:t>
            </a:r>
          </a:p>
          <a:p>
            <a:pPr marL="609585" marR="0" lvl="0" indent="-440256" algn="l" defTabSz="914400" rtl="0" eaLnBrk="1" fontAlgn="auto" latinLnBrk="0" hangingPunct="1">
              <a:lnSpc>
                <a:spcPct val="100000"/>
              </a:lnSpc>
              <a:spcBef>
                <a:spcPts val="0"/>
              </a:spcBef>
              <a:spcAft>
                <a:spcPts val="0"/>
              </a:spcAft>
              <a:buClr>
                <a:srgbClr val="000000"/>
              </a:buClr>
              <a:buSzPts val="16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NextEra Energy (NEE) </a:t>
            </a:r>
          </a:p>
          <a:p>
            <a:pPr marL="609585" marR="0" lvl="0" indent="-423323" algn="l" defTabSz="914400" rtl="0" eaLnBrk="1" fontAlgn="auto" latinLnBrk="0" hangingPunct="1">
              <a:lnSpc>
                <a:spcPct val="100000"/>
              </a:lnSpc>
              <a:spcBef>
                <a:spcPts val="0"/>
              </a:spcBef>
              <a:spcAft>
                <a:spcPts val="0"/>
              </a:spcAft>
              <a:buClr>
                <a:srgbClr val="000000"/>
              </a:buClr>
              <a:buSzPts val="1400"/>
              <a:buFont typeface="Helvetica Neue"/>
              <a:buChar char="●"/>
              <a:tabLst/>
              <a:defRPr/>
            </a:pPr>
            <a:r>
              <a:rPr kumimoji="0" lang="en-US" sz="1400" b="0" i="0" u="none" strike="noStrike" kern="0" cap="none" spc="0" normalizeH="0" baseline="0" noProof="0" dirty="0">
                <a:ln>
                  <a:noFill/>
                </a:ln>
                <a:solidFill>
                  <a:srgbClr val="000000"/>
                </a:solidFill>
                <a:effectLst/>
                <a:uLnTx/>
                <a:uFillTx/>
                <a:latin typeface="Cambria" panose="02040503050406030204" pitchFamily="18" charset="0"/>
                <a:ea typeface="Helvetica Neue"/>
                <a:cs typeface="Calibri" panose="020F0502020204030204" pitchFamily="34" charset="0"/>
                <a:sym typeface="Helvetica Neue"/>
              </a:rPr>
              <a:t>National Grid (NGG)</a:t>
            </a:r>
          </a:p>
          <a:p>
            <a:pPr marL="186262"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Helvetica Neue"/>
              <a:cs typeface="Calibri" panose="020F0502020204030204" pitchFamily="34" charset="0"/>
              <a:sym typeface="Helvetica Neue"/>
            </a:endParaRPr>
          </a:p>
        </p:txBody>
      </p:sp>
      <p:pic>
        <p:nvPicPr>
          <p:cNvPr id="6" name="Google Shape;152;p21">
            <a:extLst>
              <a:ext uri="{FF2B5EF4-FFF2-40B4-BE49-F238E27FC236}">
                <a16:creationId xmlns:a16="http://schemas.microsoft.com/office/drawing/2014/main" id="{0E4DFAF7-B905-4D1D-9DB7-F8F83C79CE29}"/>
              </a:ext>
            </a:extLst>
          </p:cNvPr>
          <p:cNvPicPr preferRelativeResize="0"/>
          <p:nvPr/>
        </p:nvPicPr>
        <p:blipFill>
          <a:blip r:embed="rId2">
            <a:alphaModFix/>
          </a:blip>
          <a:stretch>
            <a:fillRect/>
          </a:stretch>
        </p:blipFill>
        <p:spPr>
          <a:xfrm>
            <a:off x="-1" y="3115339"/>
            <a:ext cx="6426925" cy="1733109"/>
          </a:xfrm>
          <a:prstGeom prst="rect">
            <a:avLst/>
          </a:prstGeom>
          <a:noFill/>
          <a:ln>
            <a:noFill/>
          </a:ln>
        </p:spPr>
      </p:pic>
      <p:sp>
        <p:nvSpPr>
          <p:cNvPr id="8" name="Google Shape;180;p18">
            <a:extLst>
              <a:ext uri="{FF2B5EF4-FFF2-40B4-BE49-F238E27FC236}">
                <a16:creationId xmlns:a16="http://schemas.microsoft.com/office/drawing/2014/main" id="{D0D36022-AB0C-4191-87D9-55D585DC743A}"/>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8812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p:nvPr/>
        </p:nvSpPr>
        <p:spPr>
          <a:xfrm>
            <a:off x="0" y="-21266"/>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82" name="Google Shape;182;p32"/>
          <p:cNvSpPr txBox="1">
            <a:spLocks noGrp="1"/>
          </p:cNvSpPr>
          <p:nvPr>
            <p:ph type="title"/>
          </p:nvPr>
        </p:nvSpPr>
        <p:spPr>
          <a:xfrm>
            <a:off x="1386349" y="2474041"/>
            <a:ext cx="6371303" cy="133830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FFFFFF"/>
              </a:buClr>
              <a:buSzPts val="4500"/>
              <a:buFont typeface="Calibri"/>
              <a:buNone/>
            </a:pPr>
            <a:r>
              <a:rPr lang="en" sz="3500" b="1" dirty="0">
                <a:solidFill>
                  <a:srgbClr val="FFFFFF"/>
                </a:solidFill>
                <a:latin typeface="+mj-lt"/>
                <a:ea typeface="Calibri"/>
                <a:cs typeface="Calibri"/>
                <a:sym typeface="Calibri"/>
              </a:rPr>
              <a:t>Risk Analysis </a:t>
            </a:r>
            <a:endParaRPr sz="3500" dirty="0">
              <a:latin typeface="+mj-lt"/>
            </a:endParaRPr>
          </a:p>
        </p:txBody>
      </p:sp>
      <p:sp>
        <p:nvSpPr>
          <p:cNvPr id="183" name="Google Shape;183;p32"/>
          <p:cNvSpPr/>
          <p:nvPr/>
        </p:nvSpPr>
        <p:spPr>
          <a:xfrm>
            <a:off x="3769436" y="666938"/>
            <a:ext cx="1605129" cy="1605129"/>
          </a:xfrm>
          <a:prstGeom prst="ellipse">
            <a:avLst/>
          </a:prstGeom>
          <a:solidFill>
            <a:srgbClr val="FFFFFF"/>
          </a:solidFill>
          <a:ln w="1905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84" name="Google Shape;184;p32" descr="Gauge"/>
          <p:cNvPicPr preferRelativeResize="0"/>
          <p:nvPr/>
        </p:nvPicPr>
        <p:blipFill rotWithShape="1">
          <a:blip r:embed="rId3">
            <a:alphaModFix/>
          </a:blip>
          <a:srcRect/>
          <a:stretch/>
        </p:blipFill>
        <p:spPr>
          <a:xfrm>
            <a:off x="4131198" y="1028701"/>
            <a:ext cx="881605" cy="8816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93931" y="4864894"/>
            <a:ext cx="381000" cy="171450"/>
          </a:xfrm>
        </p:spPr>
        <p:txBody>
          <a:bodyPr/>
          <a:lstStyle/>
          <a:p>
            <a:pPr defTabSz="685800">
              <a:buClrTx/>
            </a:pPr>
            <a:fld id="{C4C5411A-C02D-49EF-A313-6C2D6A9C6A32}" type="slidenum">
              <a:rPr lang="en-US" kern="1200">
                <a:solidFill>
                  <a:prstClr val="black"/>
                </a:solidFill>
                <a:ea typeface="+mn-ea"/>
                <a:cs typeface="+mn-cs"/>
              </a:rPr>
              <a:pPr defTabSz="685800">
                <a:buClrTx/>
              </a:pPr>
              <a:t>25</a:t>
            </a:fld>
            <a:endParaRPr lang="en-US" kern="1200" dirty="0">
              <a:solidFill>
                <a:prstClr val="black"/>
              </a:solidFill>
              <a:ea typeface="+mn-ea"/>
              <a:cs typeface="+mn-cs"/>
            </a:endParaRPr>
          </a:p>
        </p:txBody>
      </p:sp>
      <p:sp>
        <p:nvSpPr>
          <p:cNvPr id="24" name="Rectangle 23"/>
          <p:cNvSpPr/>
          <p:nvPr/>
        </p:nvSpPr>
        <p:spPr>
          <a:xfrm>
            <a:off x="287924" y="706554"/>
            <a:ext cx="2795908" cy="675977"/>
          </a:xfrm>
          <a:prstGeom prst="rect">
            <a:avLst/>
          </a:prstGeom>
          <a:solidFill>
            <a:schemeClr val="bg1">
              <a:lumMod val="85000"/>
            </a:schemeClr>
          </a:solidFill>
          <a:ln>
            <a:solidFill>
              <a:srgbClr val="D2D2D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730" b="1" kern="1200" dirty="0">
                <a:solidFill>
                  <a:prstClr val="black"/>
                </a:solidFill>
                <a:latin typeface="Arial"/>
              </a:rPr>
              <a:t>Portfolio Risk Analysis: </a:t>
            </a:r>
            <a:r>
              <a:rPr lang="en-US" sz="1730" kern="1200" dirty="0">
                <a:solidFill>
                  <a:prstClr val="black"/>
                </a:solidFill>
                <a:latin typeface="Arial"/>
              </a:rPr>
              <a:t>Beta</a:t>
            </a:r>
          </a:p>
        </p:txBody>
      </p:sp>
      <p:sp>
        <p:nvSpPr>
          <p:cNvPr id="25" name="Oval 22"/>
          <p:cNvSpPr/>
          <p:nvPr/>
        </p:nvSpPr>
        <p:spPr>
          <a:xfrm>
            <a:off x="287477" y="1610196"/>
            <a:ext cx="1159530" cy="909587"/>
          </a:xfrm>
          <a:prstGeom prst="ellipse">
            <a:avLst/>
          </a:prstGeom>
          <a:solidFill>
            <a:srgbClr val="005A3C"/>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mbria" panose="02040503050406030204" pitchFamily="18" charset="0"/>
              </a:rPr>
              <a:t>SAP</a:t>
            </a:r>
            <a:endParaRPr lang="en-US" sz="1350" kern="1200" dirty="0">
              <a:solidFill>
                <a:prstClr val="black"/>
              </a:solidFill>
              <a:latin typeface="Cambria" panose="02040503050406030204" pitchFamily="18" charset="0"/>
            </a:endParaRPr>
          </a:p>
          <a:p>
            <a:pPr algn="ctr" defTabSz="685800">
              <a:buClrTx/>
            </a:pPr>
            <a:r>
              <a:rPr lang="el-GR" sz="1050" i="1" kern="1200" dirty="0">
                <a:solidFill>
                  <a:prstClr val="white"/>
                </a:solidFill>
                <a:latin typeface="Cambria" panose="02040503050406030204" pitchFamily="18" charset="0"/>
              </a:rPr>
              <a:t>Β</a:t>
            </a:r>
            <a:r>
              <a:rPr lang="en-US" sz="1050" i="1" kern="1200" dirty="0">
                <a:solidFill>
                  <a:prstClr val="white"/>
                </a:solidFill>
                <a:latin typeface="Cambria" panose="02040503050406030204" pitchFamily="18" charset="0"/>
              </a:rPr>
              <a:t> 1.0</a:t>
            </a:r>
            <a:endParaRPr lang="en-US" sz="1050" kern="1200" dirty="0">
              <a:solidFill>
                <a:prstClr val="white"/>
              </a:solidFill>
              <a:latin typeface="Cambria" panose="02040503050406030204" pitchFamily="18" charset="0"/>
            </a:endParaRPr>
          </a:p>
        </p:txBody>
      </p:sp>
      <p:sp>
        <p:nvSpPr>
          <p:cNvPr id="26" name="Oval 25"/>
          <p:cNvSpPr/>
          <p:nvPr/>
        </p:nvSpPr>
        <p:spPr>
          <a:xfrm>
            <a:off x="1924300" y="1610196"/>
            <a:ext cx="1159531" cy="909587"/>
          </a:xfrm>
          <a:prstGeom prst="ellipse">
            <a:avLst/>
          </a:prstGeom>
          <a:solidFill>
            <a:srgbClr val="D2D2D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srgbClr val="005A3C"/>
                </a:solidFill>
                <a:latin typeface="Cambria" panose="02040503050406030204" pitchFamily="18" charset="0"/>
              </a:rPr>
              <a:t>S&amp;P 500</a:t>
            </a:r>
            <a:endParaRPr lang="en-US" sz="1350" kern="1200" dirty="0">
              <a:solidFill>
                <a:prstClr val="black"/>
              </a:solidFill>
              <a:latin typeface="Cambria" panose="02040503050406030204" pitchFamily="18" charset="0"/>
            </a:endParaRPr>
          </a:p>
          <a:p>
            <a:pPr algn="ctr" defTabSz="685800">
              <a:buClrTx/>
            </a:pPr>
            <a:r>
              <a:rPr lang="el-GR" sz="1050" i="1" kern="1200" dirty="0">
                <a:solidFill>
                  <a:srgbClr val="005A3C"/>
                </a:solidFill>
                <a:latin typeface="Cambria" panose="02040503050406030204" pitchFamily="18" charset="0"/>
              </a:rPr>
              <a:t>β </a:t>
            </a:r>
            <a:r>
              <a:rPr lang="en-US" sz="1050" kern="1200" dirty="0">
                <a:solidFill>
                  <a:srgbClr val="005A3C"/>
                </a:solidFill>
                <a:latin typeface="Cambria" panose="02040503050406030204" pitchFamily="18" charset="0"/>
              </a:rPr>
              <a:t>1.0</a:t>
            </a:r>
            <a:endParaRPr lang="en-US" sz="1050" kern="1200" dirty="0">
              <a:solidFill>
                <a:prstClr val="black"/>
              </a:solidFill>
              <a:latin typeface="Cambria" panose="02040503050406030204" pitchFamily="18" charset="0"/>
            </a:endParaRPr>
          </a:p>
        </p:txBody>
      </p:sp>
      <p:sp>
        <p:nvSpPr>
          <p:cNvPr id="27" name="TextBox 28"/>
          <p:cNvSpPr txBox="1"/>
          <p:nvPr/>
        </p:nvSpPr>
        <p:spPr>
          <a:xfrm>
            <a:off x="1475054" y="1938029"/>
            <a:ext cx="421199" cy="300082"/>
          </a:xfrm>
          <a:prstGeom prst="rect">
            <a:avLst/>
          </a:prstGeom>
          <a:noFill/>
        </p:spPr>
        <p:txBody>
          <a:bodyPr wrap="square" rtlCol="0">
            <a:spAutoFit/>
          </a:bodyPr>
          <a:lstStyle/>
          <a:p>
            <a:pPr defTabSz="685800">
              <a:buClrTx/>
            </a:pPr>
            <a:r>
              <a:rPr lang="en-US" sz="1350" b="1" kern="1200" dirty="0">
                <a:solidFill>
                  <a:prstClr val="black"/>
                </a:solidFill>
                <a:latin typeface="Cambria" panose="02040503050406030204" pitchFamily="18" charset="0"/>
                <a:ea typeface="+mn-ea"/>
                <a:cs typeface="+mn-cs"/>
              </a:rPr>
              <a:t>VS.</a:t>
            </a:r>
          </a:p>
        </p:txBody>
      </p:sp>
      <p:graphicFrame>
        <p:nvGraphicFramePr>
          <p:cNvPr id="28" name="Diagram 17"/>
          <p:cNvGraphicFramePr/>
          <p:nvPr>
            <p:extLst>
              <p:ext uri="{D42A27DB-BD31-4B8C-83A1-F6EECF244321}">
                <p14:modId xmlns:p14="http://schemas.microsoft.com/office/powerpoint/2010/main" val="2698309659"/>
              </p:ext>
            </p:extLst>
          </p:nvPr>
        </p:nvGraphicFramePr>
        <p:xfrm>
          <a:off x="451288" y="2600636"/>
          <a:ext cx="2632544" cy="2110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hart 10">
            <a:extLst>
              <a:ext uri="{FF2B5EF4-FFF2-40B4-BE49-F238E27FC236}">
                <a16:creationId xmlns:a16="http://schemas.microsoft.com/office/drawing/2014/main" id="{189FBE57-0658-5340-8BEC-997F9AEA4211}"/>
              </a:ext>
            </a:extLst>
          </p:cNvPr>
          <p:cNvGraphicFramePr>
            <a:graphicFrameLocks/>
          </p:cNvGraphicFramePr>
          <p:nvPr>
            <p:extLst>
              <p:ext uri="{D42A27DB-BD31-4B8C-83A1-F6EECF244321}">
                <p14:modId xmlns:p14="http://schemas.microsoft.com/office/powerpoint/2010/main" val="821954624"/>
              </p:ext>
            </p:extLst>
          </p:nvPr>
        </p:nvGraphicFramePr>
        <p:xfrm>
          <a:off x="3847950" y="790060"/>
          <a:ext cx="4974061" cy="392108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70944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93931" y="4864894"/>
            <a:ext cx="381000" cy="171450"/>
          </a:xfrm>
        </p:spPr>
        <p:txBody>
          <a:bodyPr/>
          <a:lstStyle/>
          <a:p>
            <a:pPr defTabSz="685800">
              <a:buClrTx/>
            </a:pPr>
            <a:fld id="{C4C5411A-C02D-49EF-A313-6C2D6A9C6A32}" type="slidenum">
              <a:rPr lang="en-US" kern="1200">
                <a:solidFill>
                  <a:prstClr val="black"/>
                </a:solidFill>
                <a:ea typeface="+mn-ea"/>
                <a:cs typeface="+mn-cs"/>
              </a:rPr>
              <a:pPr defTabSz="685800">
                <a:buClrTx/>
              </a:pPr>
              <a:t>26</a:t>
            </a:fld>
            <a:endParaRPr lang="en-US" kern="1200" dirty="0">
              <a:solidFill>
                <a:prstClr val="black"/>
              </a:solidFill>
              <a:ea typeface="+mn-ea"/>
              <a:cs typeface="+mn-cs"/>
            </a:endParaRPr>
          </a:p>
        </p:txBody>
      </p:sp>
      <p:sp>
        <p:nvSpPr>
          <p:cNvPr id="24" name="Rectangle 23"/>
          <p:cNvSpPr/>
          <p:nvPr/>
        </p:nvSpPr>
        <p:spPr>
          <a:xfrm>
            <a:off x="287924" y="706554"/>
            <a:ext cx="2795908" cy="675977"/>
          </a:xfrm>
          <a:prstGeom prst="rect">
            <a:avLst/>
          </a:prstGeom>
          <a:solidFill>
            <a:schemeClr val="bg1">
              <a:lumMod val="85000"/>
            </a:schemeClr>
          </a:solidFill>
          <a:ln>
            <a:solidFill>
              <a:srgbClr val="D2D2D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725" b="1" kern="1200" dirty="0">
                <a:solidFill>
                  <a:prstClr val="black"/>
                </a:solidFill>
                <a:latin typeface="Arial"/>
              </a:rPr>
              <a:t>Portfolio Risk Analysis: </a:t>
            </a:r>
            <a:r>
              <a:rPr lang="en-US" sz="1725" kern="1200" dirty="0">
                <a:solidFill>
                  <a:prstClr val="black"/>
                </a:solidFill>
                <a:latin typeface="Arial"/>
              </a:rPr>
              <a:t>Weighted Beta</a:t>
            </a:r>
          </a:p>
        </p:txBody>
      </p:sp>
      <p:sp>
        <p:nvSpPr>
          <p:cNvPr id="25" name="Oval 22"/>
          <p:cNvSpPr/>
          <p:nvPr/>
        </p:nvSpPr>
        <p:spPr>
          <a:xfrm>
            <a:off x="287925" y="1586230"/>
            <a:ext cx="1165210" cy="909587"/>
          </a:xfrm>
          <a:prstGeom prst="ellipse">
            <a:avLst/>
          </a:prstGeom>
          <a:solidFill>
            <a:srgbClr val="005A3C"/>
          </a:solidFill>
          <a:ln>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prstClr val="white"/>
                </a:solidFill>
                <a:latin typeface="Cambria" panose="02040503050406030204" pitchFamily="18" charset="0"/>
              </a:rPr>
              <a:t>SAP</a:t>
            </a:r>
            <a:endParaRPr lang="en-US" sz="1350" kern="1200" dirty="0">
              <a:solidFill>
                <a:prstClr val="black"/>
              </a:solidFill>
              <a:latin typeface="Cambria" panose="02040503050406030204" pitchFamily="18" charset="0"/>
            </a:endParaRPr>
          </a:p>
          <a:p>
            <a:pPr algn="ctr" defTabSz="685800">
              <a:buClrTx/>
            </a:pPr>
            <a:r>
              <a:rPr lang="el-GR" sz="1050" i="1" kern="1200" dirty="0">
                <a:solidFill>
                  <a:prstClr val="white"/>
                </a:solidFill>
                <a:latin typeface="Cambria" panose="02040503050406030204" pitchFamily="18" charset="0"/>
              </a:rPr>
              <a:t>Β</a:t>
            </a:r>
            <a:r>
              <a:rPr lang="en-US" sz="1050" i="1" kern="1200" dirty="0">
                <a:solidFill>
                  <a:prstClr val="white"/>
                </a:solidFill>
                <a:latin typeface="Cambria" panose="02040503050406030204" pitchFamily="18" charset="0"/>
              </a:rPr>
              <a:t> 0.99</a:t>
            </a:r>
            <a:endParaRPr lang="en-US" sz="1050" kern="1200" dirty="0">
              <a:solidFill>
                <a:prstClr val="white"/>
              </a:solidFill>
              <a:latin typeface="Cambria" panose="02040503050406030204" pitchFamily="18" charset="0"/>
            </a:endParaRPr>
          </a:p>
        </p:txBody>
      </p:sp>
      <p:sp>
        <p:nvSpPr>
          <p:cNvPr id="26" name="Oval 25"/>
          <p:cNvSpPr/>
          <p:nvPr/>
        </p:nvSpPr>
        <p:spPr>
          <a:xfrm>
            <a:off x="1863841" y="1586230"/>
            <a:ext cx="1219991" cy="909587"/>
          </a:xfrm>
          <a:prstGeom prst="ellipse">
            <a:avLst/>
          </a:prstGeom>
          <a:solidFill>
            <a:srgbClr val="D2D2D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srgbClr val="005A3C"/>
                </a:solidFill>
                <a:latin typeface="Cambria" panose="02040503050406030204" pitchFamily="18" charset="0"/>
              </a:rPr>
              <a:t>S&amp;P 500</a:t>
            </a:r>
            <a:endParaRPr lang="en-US" sz="1350" kern="1200" dirty="0">
              <a:solidFill>
                <a:prstClr val="black"/>
              </a:solidFill>
              <a:latin typeface="Cambria" panose="02040503050406030204" pitchFamily="18" charset="0"/>
            </a:endParaRPr>
          </a:p>
          <a:p>
            <a:pPr algn="ctr" defTabSz="685800">
              <a:buClrTx/>
            </a:pPr>
            <a:r>
              <a:rPr lang="el-GR" sz="1050" i="1" kern="1200" dirty="0">
                <a:solidFill>
                  <a:srgbClr val="005A3C"/>
                </a:solidFill>
                <a:latin typeface="Cambria" panose="02040503050406030204" pitchFamily="18" charset="0"/>
              </a:rPr>
              <a:t>β </a:t>
            </a:r>
            <a:r>
              <a:rPr lang="en-US" sz="1050" kern="1200" dirty="0">
                <a:solidFill>
                  <a:srgbClr val="005A3C"/>
                </a:solidFill>
                <a:latin typeface="Cambria" panose="02040503050406030204" pitchFamily="18" charset="0"/>
              </a:rPr>
              <a:t>1.0</a:t>
            </a:r>
            <a:endParaRPr lang="en-US" sz="1050" kern="1200" dirty="0">
              <a:solidFill>
                <a:prstClr val="black"/>
              </a:solidFill>
              <a:latin typeface="Cambria" panose="02040503050406030204" pitchFamily="18" charset="0"/>
            </a:endParaRPr>
          </a:p>
        </p:txBody>
      </p:sp>
      <p:sp>
        <p:nvSpPr>
          <p:cNvPr id="27" name="TextBox 28"/>
          <p:cNvSpPr txBox="1"/>
          <p:nvPr/>
        </p:nvSpPr>
        <p:spPr>
          <a:xfrm>
            <a:off x="1442075" y="1947076"/>
            <a:ext cx="421199" cy="300082"/>
          </a:xfrm>
          <a:prstGeom prst="rect">
            <a:avLst/>
          </a:prstGeom>
          <a:noFill/>
        </p:spPr>
        <p:txBody>
          <a:bodyPr wrap="square" rtlCol="0">
            <a:spAutoFit/>
          </a:bodyPr>
          <a:lstStyle/>
          <a:p>
            <a:pPr defTabSz="685800">
              <a:buClrTx/>
            </a:pPr>
            <a:r>
              <a:rPr lang="en-US" sz="1350" b="1" kern="1200" dirty="0">
                <a:solidFill>
                  <a:prstClr val="black"/>
                </a:solidFill>
                <a:latin typeface="Cambria" panose="02040503050406030204" pitchFamily="18" charset="0"/>
                <a:ea typeface="+mn-ea"/>
                <a:cs typeface="+mn-cs"/>
              </a:rPr>
              <a:t>VS.</a:t>
            </a:r>
          </a:p>
        </p:txBody>
      </p:sp>
      <p:graphicFrame>
        <p:nvGraphicFramePr>
          <p:cNvPr id="28" name="Diagram 17"/>
          <p:cNvGraphicFramePr/>
          <p:nvPr>
            <p:extLst>
              <p:ext uri="{D42A27DB-BD31-4B8C-83A1-F6EECF244321}">
                <p14:modId xmlns:p14="http://schemas.microsoft.com/office/powerpoint/2010/main" val="898273116"/>
              </p:ext>
            </p:extLst>
          </p:nvPr>
        </p:nvGraphicFramePr>
        <p:xfrm>
          <a:off x="451288" y="2571750"/>
          <a:ext cx="2795908" cy="2161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3810272" y="4514017"/>
            <a:ext cx="4671498" cy="219291"/>
          </a:xfrm>
          <a:prstGeom prst="rect">
            <a:avLst/>
          </a:prstGeom>
          <a:noFill/>
        </p:spPr>
        <p:txBody>
          <a:bodyPr wrap="square" rtlCol="0">
            <a:spAutoFit/>
          </a:bodyPr>
          <a:lstStyle/>
          <a:p>
            <a:pPr algn="ctr" defTabSz="685800">
              <a:buClrTx/>
            </a:pPr>
            <a:r>
              <a:rPr lang="en-US" sz="825" kern="1200" dirty="0">
                <a:solidFill>
                  <a:prstClr val="black"/>
                </a:solidFill>
                <a:ea typeface="+mn-ea"/>
                <a:cs typeface="+mn-cs"/>
              </a:rPr>
              <a:t>Note: Largest points represent highest weighted</a:t>
            </a:r>
          </a:p>
        </p:txBody>
      </p:sp>
      <p:graphicFrame>
        <p:nvGraphicFramePr>
          <p:cNvPr id="10" name="Chart 9">
            <a:extLst>
              <a:ext uri="{FF2B5EF4-FFF2-40B4-BE49-F238E27FC236}">
                <a16:creationId xmlns:a16="http://schemas.microsoft.com/office/drawing/2014/main" id="{109ECDF4-263C-DE49-B425-D2302CAD0027}"/>
              </a:ext>
            </a:extLst>
          </p:cNvPr>
          <p:cNvGraphicFramePr>
            <a:graphicFrameLocks/>
          </p:cNvGraphicFramePr>
          <p:nvPr>
            <p:extLst/>
          </p:nvPr>
        </p:nvGraphicFramePr>
        <p:xfrm>
          <a:off x="3810272" y="826987"/>
          <a:ext cx="4629254" cy="368335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24894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93931" y="4864894"/>
            <a:ext cx="381000" cy="171450"/>
          </a:xfrm>
        </p:spPr>
        <p:txBody>
          <a:bodyPr/>
          <a:lstStyle/>
          <a:p>
            <a:pPr defTabSz="685800">
              <a:buClrTx/>
            </a:pPr>
            <a:fld id="{C4C5411A-C02D-49EF-A313-6C2D6A9C6A32}" type="slidenum">
              <a:rPr lang="en-US" kern="1200">
                <a:solidFill>
                  <a:prstClr val="black"/>
                </a:solidFill>
                <a:ea typeface="+mn-ea"/>
                <a:cs typeface="+mn-cs"/>
              </a:rPr>
              <a:pPr defTabSz="685800">
                <a:buClrTx/>
              </a:pPr>
              <a:t>27</a:t>
            </a:fld>
            <a:endParaRPr lang="en-US" kern="1200" dirty="0">
              <a:solidFill>
                <a:prstClr val="black"/>
              </a:solidFill>
              <a:ea typeface="+mn-ea"/>
              <a:cs typeface="+mn-cs"/>
            </a:endParaRPr>
          </a:p>
        </p:txBody>
      </p:sp>
      <p:sp>
        <p:nvSpPr>
          <p:cNvPr id="11" name="Title 7">
            <a:extLst>
              <a:ext uri="{FF2B5EF4-FFF2-40B4-BE49-F238E27FC236}">
                <a16:creationId xmlns:a16="http://schemas.microsoft.com/office/drawing/2014/main" id="{EA0FEDA5-0FEC-4A40-A18F-8C2849557149}"/>
              </a:ext>
            </a:extLst>
          </p:cNvPr>
          <p:cNvSpPr txBox="1">
            <a:spLocks/>
          </p:cNvSpPr>
          <p:nvPr/>
        </p:nvSpPr>
        <p:spPr bwMode="auto">
          <a:xfrm>
            <a:off x="340183" y="348449"/>
            <a:ext cx="7467600" cy="555498"/>
          </a:xfrm>
          <a:prstGeom prst="rect">
            <a:avLst/>
          </a:prstGeom>
        </p:spPr>
        <p:txBody>
          <a:bodyPr lIns="91438" tIns="45719" rIns="91438" bIns="45719">
            <a:noAutofit/>
          </a:bodyPr>
          <a:lstStyle/>
          <a:p>
            <a:pPr defTabSz="914355">
              <a:spcBef>
                <a:spcPct val="0"/>
              </a:spcBef>
              <a:buClrTx/>
              <a:defRPr/>
            </a:pPr>
            <a:r>
              <a:rPr lang="en-US" sz="2300" b="1" kern="1200" dirty="0">
                <a:solidFill>
                  <a:prstClr val="black"/>
                </a:solidFill>
                <a:ea typeface="+mn-ea"/>
                <a:cs typeface="+mn-cs"/>
              </a:rPr>
              <a:t>Covariance Matrix  </a:t>
            </a:r>
            <a:endParaRPr lang="en-US" sz="2300" b="1" kern="1200" dirty="0">
              <a:solidFill>
                <a:srgbClr val="FF0000"/>
              </a:solidFill>
              <a:ea typeface="+mn-ea"/>
              <a:cs typeface="+mn-cs"/>
            </a:endParaRPr>
          </a:p>
        </p:txBody>
      </p:sp>
      <p:pic>
        <p:nvPicPr>
          <p:cNvPr id="5" name="Picture 4">
            <a:extLst>
              <a:ext uri="{FF2B5EF4-FFF2-40B4-BE49-F238E27FC236}">
                <a16:creationId xmlns:a16="http://schemas.microsoft.com/office/drawing/2014/main" id="{872DA065-3656-4623-934A-6EB04843EB7A}"/>
              </a:ext>
            </a:extLst>
          </p:cNvPr>
          <p:cNvPicPr>
            <a:picLocks noChangeAspect="1"/>
          </p:cNvPicPr>
          <p:nvPr/>
        </p:nvPicPr>
        <p:blipFill>
          <a:blip r:embed="rId2"/>
          <a:stretch>
            <a:fillRect/>
          </a:stretch>
        </p:blipFill>
        <p:spPr>
          <a:xfrm>
            <a:off x="0" y="1259218"/>
            <a:ext cx="8147966" cy="2688771"/>
          </a:xfrm>
          <a:prstGeom prst="rect">
            <a:avLst/>
          </a:prstGeom>
        </p:spPr>
      </p:pic>
      <p:pic>
        <p:nvPicPr>
          <p:cNvPr id="6" name="Picture 5">
            <a:extLst>
              <a:ext uri="{FF2B5EF4-FFF2-40B4-BE49-F238E27FC236}">
                <a16:creationId xmlns:a16="http://schemas.microsoft.com/office/drawing/2014/main" id="{FB8EE12E-7CD1-4FB5-B486-E02216F07195}"/>
              </a:ext>
            </a:extLst>
          </p:cNvPr>
          <p:cNvPicPr>
            <a:picLocks noChangeAspect="1"/>
          </p:cNvPicPr>
          <p:nvPr/>
        </p:nvPicPr>
        <p:blipFill>
          <a:blip r:embed="rId3"/>
          <a:stretch>
            <a:fillRect/>
          </a:stretch>
        </p:blipFill>
        <p:spPr>
          <a:xfrm>
            <a:off x="8265914" y="903947"/>
            <a:ext cx="656035" cy="3399312"/>
          </a:xfrm>
          <a:prstGeom prst="rect">
            <a:avLst/>
          </a:prstGeom>
        </p:spPr>
      </p:pic>
    </p:spTree>
    <p:extLst>
      <p:ext uri="{BB962C8B-B14F-4D97-AF65-F5344CB8AC3E}">
        <p14:creationId xmlns:p14="http://schemas.microsoft.com/office/powerpoint/2010/main" val="814889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93931" y="4864894"/>
            <a:ext cx="381000" cy="171450"/>
          </a:xfrm>
        </p:spPr>
        <p:txBody>
          <a:bodyPr/>
          <a:lstStyle/>
          <a:p>
            <a:fld id="{C4C5411A-C02D-49EF-A313-6C2D6A9C6A32}" type="slidenum">
              <a:rPr lang="en-US" smtClean="0">
                <a:solidFill>
                  <a:prstClr val="black"/>
                </a:solidFill>
              </a:rPr>
              <a:pPr/>
              <a:t>28</a:t>
            </a:fld>
            <a:endParaRPr lang="en-US" dirty="0">
              <a:solidFill>
                <a:prstClr val="black"/>
              </a:solidFill>
            </a:endParaRPr>
          </a:p>
        </p:txBody>
      </p:sp>
      <p:pic>
        <p:nvPicPr>
          <p:cNvPr id="3" name="Picture 2">
            <a:extLst>
              <a:ext uri="{FF2B5EF4-FFF2-40B4-BE49-F238E27FC236}">
                <a16:creationId xmlns:a16="http://schemas.microsoft.com/office/drawing/2014/main" id="{DBF7C6F0-DFA1-4C59-BAA7-087C0FDB20BA}"/>
              </a:ext>
            </a:extLst>
          </p:cNvPr>
          <p:cNvPicPr>
            <a:picLocks noChangeAspect="1"/>
          </p:cNvPicPr>
          <p:nvPr/>
        </p:nvPicPr>
        <p:blipFill>
          <a:blip r:embed="rId2"/>
          <a:stretch>
            <a:fillRect/>
          </a:stretch>
        </p:blipFill>
        <p:spPr>
          <a:xfrm>
            <a:off x="152400" y="1051949"/>
            <a:ext cx="8904515" cy="3389792"/>
          </a:xfrm>
          <a:prstGeom prst="rect">
            <a:avLst/>
          </a:prstGeom>
        </p:spPr>
      </p:pic>
      <p:sp>
        <p:nvSpPr>
          <p:cNvPr id="5" name="Title 7">
            <a:extLst>
              <a:ext uri="{FF2B5EF4-FFF2-40B4-BE49-F238E27FC236}">
                <a16:creationId xmlns:a16="http://schemas.microsoft.com/office/drawing/2014/main" id="{DB1ACD70-5178-4D95-A33F-C99C178A2525}"/>
              </a:ext>
            </a:extLst>
          </p:cNvPr>
          <p:cNvSpPr txBox="1">
            <a:spLocks/>
          </p:cNvSpPr>
          <p:nvPr/>
        </p:nvSpPr>
        <p:spPr bwMode="auto">
          <a:xfrm>
            <a:off x="340183" y="348449"/>
            <a:ext cx="7467600" cy="555498"/>
          </a:xfrm>
          <a:prstGeom prst="rect">
            <a:avLst/>
          </a:prstGeom>
        </p:spPr>
        <p:txBody>
          <a:bodyPr lIns="91438" tIns="45719" rIns="91438" bIns="45719">
            <a:noAutofit/>
          </a:bodyPr>
          <a:lstStyle/>
          <a:p>
            <a:pPr defTabSz="914355">
              <a:spcBef>
                <a:spcPct val="0"/>
              </a:spcBef>
              <a:buClrTx/>
              <a:defRPr/>
            </a:pPr>
            <a:r>
              <a:rPr lang="en-US" sz="2300" b="1" kern="1200" dirty="0">
                <a:solidFill>
                  <a:prstClr val="black"/>
                </a:solidFill>
                <a:ea typeface="+mn-ea"/>
                <a:cs typeface="+mn-cs"/>
              </a:rPr>
              <a:t>Correlation Matrix  </a:t>
            </a:r>
            <a:endParaRPr lang="en-US" sz="2300" b="1" kern="1200" dirty="0">
              <a:solidFill>
                <a:srgbClr val="FF0000"/>
              </a:solidFill>
              <a:ea typeface="+mn-ea"/>
              <a:cs typeface="+mn-cs"/>
            </a:endParaRPr>
          </a:p>
        </p:txBody>
      </p:sp>
    </p:spTree>
    <p:extLst>
      <p:ext uri="{BB962C8B-B14F-4D97-AF65-F5344CB8AC3E}">
        <p14:creationId xmlns:p14="http://schemas.microsoft.com/office/powerpoint/2010/main" val="3732081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90" name="Google Shape;190;p33"/>
          <p:cNvSpPr txBox="1">
            <a:spLocks noGrp="1"/>
          </p:cNvSpPr>
          <p:nvPr>
            <p:ph type="ctrTitle"/>
          </p:nvPr>
        </p:nvSpPr>
        <p:spPr>
          <a:xfrm>
            <a:off x="1386349" y="2474041"/>
            <a:ext cx="6371303" cy="133830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4500"/>
              <a:buFont typeface="Calibri"/>
              <a:buNone/>
            </a:pPr>
            <a:r>
              <a:rPr lang="en" sz="3500" b="1" dirty="0">
                <a:solidFill>
                  <a:schemeClr val="lt2"/>
                </a:solidFill>
                <a:latin typeface="+mj-lt"/>
              </a:rPr>
              <a:t>Portfolio Strategy </a:t>
            </a:r>
            <a:br>
              <a:rPr lang="en" sz="3500" b="1" dirty="0">
                <a:solidFill>
                  <a:schemeClr val="lt2"/>
                </a:solidFill>
                <a:latin typeface="+mj-lt"/>
              </a:rPr>
            </a:br>
            <a:r>
              <a:rPr lang="en" sz="3500" b="1" dirty="0">
                <a:solidFill>
                  <a:schemeClr val="lt2"/>
                </a:solidFill>
                <a:latin typeface="+mj-lt"/>
              </a:rPr>
              <a:t>&amp; Composition</a:t>
            </a:r>
            <a:endParaRPr sz="3500" dirty="0">
              <a:latin typeface="+mj-lt"/>
            </a:endParaRPr>
          </a:p>
        </p:txBody>
      </p:sp>
      <p:sp>
        <p:nvSpPr>
          <p:cNvPr id="191" name="Google Shape;191;p33"/>
          <p:cNvSpPr/>
          <p:nvPr/>
        </p:nvSpPr>
        <p:spPr>
          <a:xfrm>
            <a:off x="3769436" y="666938"/>
            <a:ext cx="1605129" cy="1605129"/>
          </a:xfrm>
          <a:prstGeom prst="ellipse">
            <a:avLst/>
          </a:prstGeom>
          <a:solidFill>
            <a:srgbClr val="FFFFFF"/>
          </a:solidFill>
          <a:ln w="1905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92" name="Google Shape;192;p33" descr="Playbook"/>
          <p:cNvPicPr preferRelativeResize="0"/>
          <p:nvPr/>
        </p:nvPicPr>
        <p:blipFill rotWithShape="1">
          <a:blip r:embed="rId3">
            <a:alphaModFix/>
          </a:blip>
          <a:srcRect/>
          <a:stretch/>
        </p:blipFill>
        <p:spPr>
          <a:xfrm>
            <a:off x="4131198" y="1028701"/>
            <a:ext cx="881605" cy="8816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58" name="Google Shape;158;p29"/>
          <p:cNvSpPr txBox="1">
            <a:spLocks noGrp="1"/>
          </p:cNvSpPr>
          <p:nvPr>
            <p:ph type="title"/>
          </p:nvPr>
        </p:nvSpPr>
        <p:spPr>
          <a:xfrm>
            <a:off x="1386349" y="2474041"/>
            <a:ext cx="6371303" cy="133830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4500"/>
              <a:buFont typeface="Calibri"/>
              <a:buNone/>
            </a:pPr>
            <a:r>
              <a:rPr lang="en" sz="3500" b="1" dirty="0">
                <a:solidFill>
                  <a:schemeClr val="lt2"/>
                </a:solidFill>
                <a:latin typeface="+mj-lt"/>
                <a:ea typeface="Calibri"/>
                <a:cs typeface="Calibri"/>
                <a:sym typeface="Calibri"/>
              </a:rPr>
              <a:t>Overview</a:t>
            </a:r>
            <a:r>
              <a:rPr lang="en" sz="3500" dirty="0">
                <a:latin typeface="+mj-lt"/>
                <a:ea typeface="Calibri"/>
                <a:cs typeface="Calibri"/>
                <a:sym typeface="Calibri"/>
              </a:rPr>
              <a:t> </a:t>
            </a:r>
            <a:endParaRPr sz="3500" dirty="0">
              <a:latin typeface="+mj-lt"/>
            </a:endParaRPr>
          </a:p>
        </p:txBody>
      </p:sp>
      <p:sp>
        <p:nvSpPr>
          <p:cNvPr id="159" name="Google Shape;159;p29"/>
          <p:cNvSpPr/>
          <p:nvPr/>
        </p:nvSpPr>
        <p:spPr>
          <a:xfrm>
            <a:off x="3769436" y="666938"/>
            <a:ext cx="1605129" cy="1605129"/>
          </a:xfrm>
          <a:prstGeom prst="ellipse">
            <a:avLst/>
          </a:prstGeom>
          <a:solidFill>
            <a:srgbClr val="FFFFFF"/>
          </a:solidFill>
          <a:ln w="1905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60" name="Google Shape;160;p29" descr="List"/>
          <p:cNvPicPr preferRelativeResize="0"/>
          <p:nvPr/>
        </p:nvPicPr>
        <p:blipFill rotWithShape="1">
          <a:blip r:embed="rId3">
            <a:alphaModFix/>
          </a:blip>
          <a:srcRect/>
          <a:stretch/>
        </p:blipFill>
        <p:spPr>
          <a:xfrm>
            <a:off x="4131198" y="1028701"/>
            <a:ext cx="881605" cy="8816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1" name="Google Shape;121;p16"/>
          <p:cNvSpPr txBox="1"/>
          <p:nvPr/>
        </p:nvSpPr>
        <p:spPr>
          <a:xfrm>
            <a:off x="685800" y="916258"/>
            <a:ext cx="5600700" cy="307181"/>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0000"/>
                </a:solidFill>
                <a:effectLst/>
                <a:uLnTx/>
                <a:uFillTx/>
                <a:latin typeface="Cambria"/>
                <a:ea typeface="Cambria"/>
                <a:cs typeface="Cambria"/>
                <a:sym typeface="Cambria"/>
              </a:rPr>
              <a:t>To find stocks expected to grow faster than their industry peers </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22" name="Google Shape;122;p16"/>
          <p:cNvGraphicFramePr/>
          <p:nvPr/>
        </p:nvGraphicFramePr>
        <p:xfrm>
          <a:off x="791155" y="1465505"/>
          <a:ext cx="3780825" cy="3126520"/>
        </p:xfrm>
        <a:graphic>
          <a:graphicData uri="http://schemas.openxmlformats.org/drawingml/2006/table">
            <a:tbl>
              <a:tblPr>
                <a:noFill/>
              </a:tblPr>
              <a:tblGrid>
                <a:gridCol w="1260275">
                  <a:extLst>
                    <a:ext uri="{9D8B030D-6E8A-4147-A177-3AD203B41FA5}">
                      <a16:colId xmlns:a16="http://schemas.microsoft.com/office/drawing/2014/main" val="20000"/>
                    </a:ext>
                  </a:extLst>
                </a:gridCol>
                <a:gridCol w="2520550">
                  <a:extLst>
                    <a:ext uri="{9D8B030D-6E8A-4147-A177-3AD203B41FA5}">
                      <a16:colId xmlns:a16="http://schemas.microsoft.com/office/drawing/2014/main" val="20001"/>
                    </a:ext>
                  </a:extLst>
                </a:gridCol>
              </a:tblGrid>
              <a:tr h="398850">
                <a:tc gridSpan="2">
                  <a:txBody>
                    <a:bodyPr/>
                    <a:lstStyle/>
                    <a:p>
                      <a:pPr marL="0" marR="0" lvl="0" indent="0" algn="ctr" rtl="0">
                        <a:lnSpc>
                          <a:spcPct val="100000"/>
                        </a:lnSpc>
                        <a:spcBef>
                          <a:spcPts val="0"/>
                        </a:spcBef>
                        <a:spcAft>
                          <a:spcPts val="0"/>
                        </a:spcAft>
                        <a:buClr>
                          <a:schemeClr val="lt1"/>
                        </a:buClr>
                        <a:buSzPts val="400"/>
                        <a:buFont typeface="Cambria"/>
                        <a:buNone/>
                      </a:pPr>
                      <a:r>
                        <a:rPr lang="en" sz="1500" u="none" strike="noStrike" cap="none" dirty="0">
                          <a:solidFill>
                            <a:schemeClr val="lt1"/>
                          </a:solidFill>
                          <a:latin typeface="Cambria"/>
                          <a:ea typeface="Cambria"/>
                          <a:cs typeface="Cambria"/>
                          <a:sym typeface="Cambria"/>
                        </a:rPr>
                        <a:t>BUY CRITERIA</a:t>
                      </a:r>
                      <a:endParaRPr sz="1100" dirty="0"/>
                    </a:p>
                  </a:txBody>
                  <a:tcPr marL="91450" marR="91450" marT="45725" marB="45725" anchor="ctr">
                    <a:lnL w="12700" cap="flat" cmpd="sng">
                      <a:solidFill>
                        <a:srgbClr val="436C3C"/>
                      </a:solidFill>
                      <a:prstDash val="solid"/>
                      <a:round/>
                      <a:headEnd type="none" w="sm" len="sm"/>
                      <a:tailEnd type="none" w="sm" len="sm"/>
                    </a:lnL>
                    <a:lnR w="12700" cap="flat" cmpd="sng">
                      <a:solidFill>
                        <a:srgbClr val="436C3C"/>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436C3C"/>
                      </a:solidFill>
                      <a:prstDash val="solid"/>
                      <a:round/>
                      <a:headEnd type="none" w="sm" len="sm"/>
                      <a:tailEnd type="none" w="sm" len="sm"/>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402975">
                <a:tc>
                  <a:txBody>
                    <a:bodyPr/>
                    <a:lstStyle/>
                    <a:p>
                      <a:pPr marL="0" marR="0" lvl="0" indent="0" algn="l" rtl="0">
                        <a:spcBef>
                          <a:spcPts val="0"/>
                        </a:spcBef>
                        <a:spcAft>
                          <a:spcPts val="0"/>
                        </a:spcAft>
                        <a:buNone/>
                      </a:pPr>
                      <a:r>
                        <a:rPr lang="en" sz="1200" b="1" u="none" strike="noStrike" cap="none">
                          <a:latin typeface="Cambria"/>
                          <a:ea typeface="Cambria"/>
                          <a:cs typeface="Cambria"/>
                          <a:sym typeface="Cambria"/>
                        </a:rPr>
                        <a:t>Conservative Mentality</a:t>
                      </a:r>
                      <a:endParaRPr sz="1100"/>
                    </a:p>
                  </a:txBody>
                  <a:tcPr marL="68600" marR="68600" marT="34300" marB="34300">
                    <a:lnT w="12700" cap="flat" cmpd="sng">
                      <a:solidFill>
                        <a:srgbClr val="436C3C"/>
                      </a:solidFill>
                      <a:prstDash val="solid"/>
                      <a:round/>
                      <a:headEnd type="none" w="sm" len="sm"/>
                      <a:tailEnd type="none" w="sm" len="sm"/>
                    </a:lnT>
                    <a:solidFill>
                      <a:srgbClr val="BFBFBF"/>
                    </a:solidFill>
                  </a:tcPr>
                </a:tc>
                <a:tc>
                  <a:txBody>
                    <a:bodyPr/>
                    <a:lstStyle/>
                    <a:p>
                      <a:pPr marL="0" marR="0" lvl="0" indent="0" algn="l" rtl="0">
                        <a:spcBef>
                          <a:spcPts val="0"/>
                        </a:spcBef>
                        <a:spcAft>
                          <a:spcPts val="0"/>
                        </a:spcAft>
                        <a:buNone/>
                      </a:pPr>
                      <a:r>
                        <a:rPr lang="en" sz="1200" dirty="0">
                          <a:latin typeface="Cambria"/>
                          <a:ea typeface="Cambria"/>
                          <a:cs typeface="Cambria"/>
                          <a:sym typeface="Cambria"/>
                        </a:rPr>
                        <a:t>Expect stock to perform better than the Industry</a:t>
                      </a:r>
                      <a:endParaRPr sz="1200" dirty="0">
                        <a:latin typeface="Cambria"/>
                        <a:ea typeface="Cambria"/>
                        <a:cs typeface="Cambria"/>
                        <a:sym typeface="Cambria"/>
                      </a:endParaRPr>
                    </a:p>
                  </a:txBody>
                  <a:tcPr marL="68600" marR="68600" marT="34300" marB="34300">
                    <a:lnT w="12700" cap="flat" cmpd="sng">
                      <a:solidFill>
                        <a:srgbClr val="436C3C"/>
                      </a:solidFill>
                      <a:prstDash val="solid"/>
                      <a:round/>
                      <a:headEnd type="none" w="sm" len="sm"/>
                      <a:tailEnd type="none" w="sm" len="sm"/>
                    </a:lnT>
                    <a:solidFill>
                      <a:srgbClr val="D8D8D8"/>
                    </a:solidFill>
                  </a:tcPr>
                </a:tc>
                <a:extLst>
                  <a:ext uri="{0D108BD9-81ED-4DB2-BD59-A6C34878D82A}">
                    <a16:rowId xmlns:a16="http://schemas.microsoft.com/office/drawing/2014/main" val="10001"/>
                  </a:ext>
                </a:extLst>
              </a:tr>
              <a:tr h="402975">
                <a:tc>
                  <a:txBody>
                    <a:bodyPr/>
                    <a:lstStyle/>
                    <a:p>
                      <a:pPr marL="0" marR="0" lvl="0" indent="0" algn="l" rtl="0">
                        <a:spcBef>
                          <a:spcPts val="0"/>
                        </a:spcBef>
                        <a:spcAft>
                          <a:spcPts val="0"/>
                        </a:spcAft>
                        <a:buNone/>
                      </a:pPr>
                      <a:r>
                        <a:rPr lang="en" sz="1200" b="1">
                          <a:latin typeface="Cambria"/>
                          <a:ea typeface="Cambria"/>
                          <a:cs typeface="Cambria"/>
                          <a:sym typeface="Cambria"/>
                        </a:rPr>
                        <a:t>Revenue Growth</a:t>
                      </a:r>
                      <a:endParaRPr sz="1100"/>
                    </a:p>
                  </a:txBody>
                  <a:tcPr marL="68600" marR="68600" marT="34300" marB="34300">
                    <a:solidFill>
                      <a:srgbClr val="BFBFBF"/>
                    </a:solidFill>
                  </a:tcPr>
                </a:tc>
                <a:tc>
                  <a:txBody>
                    <a:bodyPr/>
                    <a:lstStyle/>
                    <a:p>
                      <a:pPr marL="0" marR="0" lvl="0" indent="0" algn="l" rtl="0">
                        <a:spcBef>
                          <a:spcPts val="0"/>
                        </a:spcBef>
                        <a:spcAft>
                          <a:spcPts val="0"/>
                        </a:spcAft>
                        <a:buNone/>
                      </a:pPr>
                      <a:r>
                        <a:rPr lang="en" sz="1200">
                          <a:latin typeface="Cambria"/>
                          <a:ea typeface="Cambria"/>
                          <a:cs typeface="Cambria"/>
                          <a:sym typeface="Cambria"/>
                        </a:rPr>
                        <a:t>Industry Average and forecasted to continue to grow</a:t>
                      </a:r>
                      <a:endParaRPr sz="1100"/>
                    </a:p>
                  </a:txBody>
                  <a:tcPr marL="68600" marR="68600" marT="34300" marB="34300">
                    <a:solidFill>
                      <a:srgbClr val="D8D8D8"/>
                    </a:solidFill>
                  </a:tcPr>
                </a:tc>
                <a:extLst>
                  <a:ext uri="{0D108BD9-81ED-4DB2-BD59-A6C34878D82A}">
                    <a16:rowId xmlns:a16="http://schemas.microsoft.com/office/drawing/2014/main" val="10002"/>
                  </a:ext>
                </a:extLst>
              </a:tr>
              <a:tr h="385050">
                <a:tc>
                  <a:txBody>
                    <a:bodyPr/>
                    <a:lstStyle/>
                    <a:p>
                      <a:pPr marL="0" marR="0" lvl="0" indent="0" algn="l" rtl="0">
                        <a:spcBef>
                          <a:spcPts val="0"/>
                        </a:spcBef>
                        <a:spcAft>
                          <a:spcPts val="0"/>
                        </a:spcAft>
                        <a:buNone/>
                      </a:pPr>
                      <a:r>
                        <a:rPr lang="en" sz="1200" b="1" dirty="0">
                          <a:latin typeface="Cambria"/>
                          <a:ea typeface="Cambria"/>
                          <a:cs typeface="Cambria"/>
                          <a:sym typeface="Cambria"/>
                        </a:rPr>
                        <a:t>Strong Earnings</a:t>
                      </a:r>
                      <a:endParaRPr sz="1100" dirty="0"/>
                    </a:p>
                  </a:txBody>
                  <a:tcPr marL="68600" marR="68600" marT="34300" marB="34300">
                    <a:solidFill>
                      <a:srgbClr val="BFBFBF"/>
                    </a:solidFill>
                  </a:tcPr>
                </a:tc>
                <a:tc>
                  <a:txBody>
                    <a:bodyPr/>
                    <a:lstStyle/>
                    <a:p>
                      <a:pPr marL="0" marR="0" lvl="0" indent="0" algn="l" rtl="0">
                        <a:spcBef>
                          <a:spcPts val="0"/>
                        </a:spcBef>
                        <a:spcAft>
                          <a:spcPts val="0"/>
                        </a:spcAft>
                        <a:buNone/>
                      </a:pPr>
                      <a:r>
                        <a:rPr lang="en" sz="1200">
                          <a:latin typeface="Cambria"/>
                          <a:ea typeface="Cambria"/>
                          <a:cs typeface="Cambria"/>
                          <a:sym typeface="Cambria"/>
                        </a:rPr>
                        <a:t>5 years of CAGR</a:t>
                      </a:r>
                      <a:endParaRPr sz="1200">
                        <a:latin typeface="Cambria"/>
                        <a:ea typeface="Cambria"/>
                        <a:cs typeface="Cambria"/>
                        <a:sym typeface="Cambria"/>
                      </a:endParaRPr>
                    </a:p>
                  </a:txBody>
                  <a:tcPr marL="68600" marR="68600" marT="34300" marB="34300">
                    <a:solidFill>
                      <a:srgbClr val="D8D8D8"/>
                    </a:solidFill>
                  </a:tcPr>
                </a:tc>
                <a:extLst>
                  <a:ext uri="{0D108BD9-81ED-4DB2-BD59-A6C34878D82A}">
                    <a16:rowId xmlns:a16="http://schemas.microsoft.com/office/drawing/2014/main" val="10003"/>
                  </a:ext>
                </a:extLst>
              </a:tr>
              <a:tr h="392875">
                <a:tc>
                  <a:txBody>
                    <a:bodyPr/>
                    <a:lstStyle/>
                    <a:p>
                      <a:pPr marL="0" marR="0" lvl="0" indent="0" algn="l" rtl="0">
                        <a:spcBef>
                          <a:spcPts val="0"/>
                        </a:spcBef>
                        <a:spcAft>
                          <a:spcPts val="0"/>
                        </a:spcAft>
                        <a:buNone/>
                      </a:pPr>
                      <a:r>
                        <a:rPr lang="en" sz="1200" b="1">
                          <a:latin typeface="Cambria"/>
                          <a:ea typeface="Cambria"/>
                          <a:cs typeface="Cambria"/>
                          <a:sym typeface="Cambria"/>
                        </a:rPr>
                        <a:t>ROE</a:t>
                      </a:r>
                      <a:endParaRPr sz="1100"/>
                    </a:p>
                  </a:txBody>
                  <a:tcPr marL="68600" marR="68600" marT="34300" marB="34300">
                    <a:solidFill>
                      <a:srgbClr val="BFBFBF"/>
                    </a:solidFill>
                  </a:tcPr>
                </a:tc>
                <a:tc>
                  <a:txBody>
                    <a:bodyPr/>
                    <a:lstStyle/>
                    <a:p>
                      <a:pPr marL="0" marR="0" lvl="0" indent="0" algn="l" rtl="0">
                        <a:spcBef>
                          <a:spcPts val="0"/>
                        </a:spcBef>
                        <a:spcAft>
                          <a:spcPts val="0"/>
                        </a:spcAft>
                        <a:buNone/>
                      </a:pPr>
                      <a:r>
                        <a:rPr lang="en" sz="1200">
                          <a:latin typeface="Cambria"/>
                          <a:ea typeface="Cambria"/>
                          <a:cs typeface="Cambria"/>
                          <a:sym typeface="Cambria"/>
                        </a:rPr>
                        <a:t>≥ 15% and &gt; Industry Average</a:t>
                      </a:r>
                      <a:endParaRPr sz="1100"/>
                    </a:p>
                  </a:txBody>
                  <a:tcPr marL="68600" marR="68600" marT="34300" marB="34300">
                    <a:solidFill>
                      <a:srgbClr val="D8D8D8"/>
                    </a:solidFill>
                  </a:tcPr>
                </a:tc>
                <a:extLst>
                  <a:ext uri="{0D108BD9-81ED-4DB2-BD59-A6C34878D82A}">
                    <a16:rowId xmlns:a16="http://schemas.microsoft.com/office/drawing/2014/main" val="10004"/>
                  </a:ext>
                </a:extLst>
              </a:tr>
              <a:tr h="385050">
                <a:tc>
                  <a:txBody>
                    <a:bodyPr/>
                    <a:lstStyle/>
                    <a:p>
                      <a:pPr marL="0" marR="0" lvl="0" indent="0" algn="l" rtl="0">
                        <a:spcBef>
                          <a:spcPts val="0"/>
                        </a:spcBef>
                        <a:spcAft>
                          <a:spcPts val="0"/>
                        </a:spcAft>
                        <a:buNone/>
                      </a:pPr>
                      <a:r>
                        <a:rPr lang="en" sz="1200" b="1">
                          <a:latin typeface="Cambria"/>
                          <a:ea typeface="Cambria"/>
                          <a:cs typeface="Cambria"/>
                          <a:sym typeface="Cambria"/>
                        </a:rPr>
                        <a:t>PEG</a:t>
                      </a:r>
                      <a:endParaRPr sz="1100"/>
                    </a:p>
                  </a:txBody>
                  <a:tcPr marL="68600" marR="68600" marT="34300" marB="34300">
                    <a:solidFill>
                      <a:srgbClr val="BFBFBF"/>
                    </a:solidFill>
                  </a:tcPr>
                </a:tc>
                <a:tc>
                  <a:txBody>
                    <a:bodyPr/>
                    <a:lstStyle/>
                    <a:p>
                      <a:pPr marL="0" marR="0" lvl="2" indent="0" algn="l" rtl="0">
                        <a:lnSpc>
                          <a:spcPct val="100000"/>
                        </a:lnSpc>
                        <a:spcBef>
                          <a:spcPts val="0"/>
                        </a:spcBef>
                        <a:spcAft>
                          <a:spcPts val="0"/>
                        </a:spcAft>
                        <a:buClr>
                          <a:schemeClr val="dk1"/>
                        </a:buClr>
                        <a:buSzPts val="1200"/>
                        <a:buFont typeface="Cambria"/>
                        <a:buNone/>
                      </a:pPr>
                      <a:r>
                        <a:rPr lang="en" sz="1200" u="none" strike="noStrike" cap="none">
                          <a:latin typeface="Cambria"/>
                          <a:ea typeface="Cambria"/>
                          <a:cs typeface="Cambria"/>
                          <a:sym typeface="Cambria"/>
                        </a:rPr>
                        <a:t>≤ 1.2 and &lt; Industry Average</a:t>
                      </a:r>
                      <a:endParaRPr sz="1100"/>
                    </a:p>
                  </a:txBody>
                  <a:tcPr marL="68600" marR="68600" marT="34300" marB="34300">
                    <a:solidFill>
                      <a:srgbClr val="D8D8D8"/>
                    </a:solidFill>
                  </a:tcPr>
                </a:tc>
                <a:extLst>
                  <a:ext uri="{0D108BD9-81ED-4DB2-BD59-A6C34878D82A}">
                    <a16:rowId xmlns:a16="http://schemas.microsoft.com/office/drawing/2014/main" val="10005"/>
                  </a:ext>
                </a:extLst>
              </a:tr>
              <a:tr h="695975">
                <a:tc>
                  <a:txBody>
                    <a:bodyPr/>
                    <a:lstStyle/>
                    <a:p>
                      <a:pPr marL="0" marR="0" lvl="0" indent="0" algn="l" rtl="0">
                        <a:spcBef>
                          <a:spcPts val="0"/>
                        </a:spcBef>
                        <a:spcAft>
                          <a:spcPts val="0"/>
                        </a:spcAft>
                        <a:buNone/>
                      </a:pPr>
                      <a:r>
                        <a:rPr lang="en" sz="1200" b="1">
                          <a:latin typeface="Cambria"/>
                          <a:ea typeface="Cambria"/>
                          <a:cs typeface="Cambria"/>
                          <a:sym typeface="Cambria"/>
                        </a:rPr>
                        <a:t>Debt/Equity</a:t>
                      </a:r>
                      <a:endParaRPr sz="1100"/>
                    </a:p>
                  </a:txBody>
                  <a:tcPr marL="68600" marR="68600" marT="34300" marB="34300">
                    <a:solidFill>
                      <a:srgbClr val="BFBFBF"/>
                    </a:solidFill>
                  </a:tcPr>
                </a:tc>
                <a:tc>
                  <a:txBody>
                    <a:bodyPr/>
                    <a:lstStyle/>
                    <a:p>
                      <a:pPr marL="0" marR="0" lvl="2" indent="0" algn="l" rtl="0">
                        <a:lnSpc>
                          <a:spcPct val="100000"/>
                        </a:lnSpc>
                        <a:spcBef>
                          <a:spcPts val="0"/>
                        </a:spcBef>
                        <a:spcAft>
                          <a:spcPts val="0"/>
                        </a:spcAft>
                        <a:buClr>
                          <a:schemeClr val="dk1"/>
                        </a:buClr>
                        <a:buSzPts val="1200"/>
                        <a:buFont typeface="Cambria"/>
                        <a:buNone/>
                      </a:pPr>
                      <a:r>
                        <a:rPr lang="en" sz="1200" u="none" strike="noStrike" cap="none" dirty="0">
                          <a:latin typeface="Cambria"/>
                          <a:ea typeface="Cambria"/>
                          <a:cs typeface="Cambria"/>
                          <a:sym typeface="Cambria"/>
                        </a:rPr>
                        <a:t>&lt; 1.5 (or Acceptable Interest Coverage Ratio when D/E &gt;1.0)</a:t>
                      </a:r>
                      <a:endParaRPr sz="1100" dirty="0"/>
                    </a:p>
                  </a:txBody>
                  <a:tcPr marL="68600" marR="68600" marT="34300" marB="34300">
                    <a:solidFill>
                      <a:srgbClr val="D8D8D8"/>
                    </a:solidFill>
                  </a:tcPr>
                </a:tc>
                <a:extLst>
                  <a:ext uri="{0D108BD9-81ED-4DB2-BD59-A6C34878D82A}">
                    <a16:rowId xmlns:a16="http://schemas.microsoft.com/office/drawing/2014/main" val="10006"/>
                  </a:ext>
                </a:extLst>
              </a:tr>
            </a:tbl>
          </a:graphicData>
        </a:graphic>
      </p:graphicFrame>
      <p:graphicFrame>
        <p:nvGraphicFramePr>
          <p:cNvPr id="123" name="Google Shape;123;p16"/>
          <p:cNvGraphicFramePr/>
          <p:nvPr/>
        </p:nvGraphicFramePr>
        <p:xfrm>
          <a:off x="4794638" y="1448235"/>
          <a:ext cx="3663525" cy="3161025"/>
        </p:xfrm>
        <a:graphic>
          <a:graphicData uri="http://schemas.openxmlformats.org/drawingml/2006/table">
            <a:tbl>
              <a:tblPr>
                <a:noFill/>
              </a:tblPr>
              <a:tblGrid>
                <a:gridCol w="1227550">
                  <a:extLst>
                    <a:ext uri="{9D8B030D-6E8A-4147-A177-3AD203B41FA5}">
                      <a16:colId xmlns:a16="http://schemas.microsoft.com/office/drawing/2014/main" val="20000"/>
                    </a:ext>
                  </a:extLst>
                </a:gridCol>
                <a:gridCol w="2435975">
                  <a:extLst>
                    <a:ext uri="{9D8B030D-6E8A-4147-A177-3AD203B41FA5}">
                      <a16:colId xmlns:a16="http://schemas.microsoft.com/office/drawing/2014/main" val="20001"/>
                    </a:ext>
                  </a:extLst>
                </a:gridCol>
              </a:tblGrid>
              <a:tr h="449625">
                <a:tc gridSpan="2">
                  <a:txBody>
                    <a:bodyPr/>
                    <a:lstStyle/>
                    <a:p>
                      <a:pPr marL="0" marR="0" lvl="0" indent="0" algn="ctr" rtl="0">
                        <a:spcBef>
                          <a:spcPts val="0"/>
                        </a:spcBef>
                        <a:spcAft>
                          <a:spcPts val="0"/>
                        </a:spcAft>
                        <a:buClr>
                          <a:schemeClr val="lt1"/>
                        </a:buClr>
                        <a:buSzPts val="400"/>
                        <a:buFont typeface="Cambria"/>
                        <a:buNone/>
                      </a:pPr>
                      <a:r>
                        <a:rPr lang="en" sz="1500">
                          <a:solidFill>
                            <a:schemeClr val="lt1"/>
                          </a:solidFill>
                          <a:latin typeface="Cambria"/>
                          <a:ea typeface="Cambria"/>
                          <a:cs typeface="Cambria"/>
                          <a:sym typeface="Cambria"/>
                        </a:rPr>
                        <a:t>SELL CRITERIA</a:t>
                      </a:r>
                      <a:endParaRPr sz="1100"/>
                    </a:p>
                  </a:txBody>
                  <a:tcPr marL="91450" marR="91450" marT="45725" marB="45725" anchor="ctr">
                    <a:lnL w="12700" cap="flat" cmpd="sng">
                      <a:solidFill>
                        <a:srgbClr val="436C3C"/>
                      </a:solidFill>
                      <a:prstDash val="solid"/>
                      <a:round/>
                      <a:headEnd type="none" w="sm" len="sm"/>
                      <a:tailEnd type="none" w="sm" len="sm"/>
                    </a:lnL>
                    <a:lnR w="12700" cap="flat" cmpd="sng">
                      <a:solidFill>
                        <a:srgbClr val="436C3C"/>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436C3C"/>
                      </a:solidFill>
                      <a:prstDash val="solid"/>
                      <a:round/>
                      <a:headEnd type="none" w="sm" len="sm"/>
                      <a:tailEnd type="none" w="sm" len="sm"/>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533325">
                <a:tc>
                  <a:txBody>
                    <a:bodyPr/>
                    <a:lstStyle/>
                    <a:p>
                      <a:pPr marL="0" marR="0" lvl="0" indent="0" algn="l" rtl="0">
                        <a:spcBef>
                          <a:spcPts val="0"/>
                        </a:spcBef>
                        <a:spcAft>
                          <a:spcPts val="0"/>
                        </a:spcAft>
                        <a:buNone/>
                      </a:pPr>
                      <a:r>
                        <a:rPr lang="en" sz="1200" b="1">
                          <a:latin typeface="Cambria"/>
                          <a:ea typeface="Cambria"/>
                          <a:cs typeface="Cambria"/>
                          <a:sym typeface="Cambria"/>
                        </a:rPr>
                        <a:t>Price </a:t>
                      </a:r>
                      <a:endParaRPr sz="1200" b="1">
                        <a:latin typeface="Cambria"/>
                        <a:ea typeface="Cambria"/>
                        <a:cs typeface="Cambria"/>
                        <a:sym typeface="Cambria"/>
                      </a:endParaRPr>
                    </a:p>
                  </a:txBody>
                  <a:tcPr marL="68600" marR="68600" marT="34300" marB="34300">
                    <a:lnT w="12700" cap="flat" cmpd="sng">
                      <a:solidFill>
                        <a:srgbClr val="436C3C"/>
                      </a:solidFill>
                      <a:prstDash val="solid"/>
                      <a:round/>
                      <a:headEnd type="none" w="sm" len="sm"/>
                      <a:tailEnd type="none" w="sm" len="sm"/>
                    </a:lnT>
                    <a:solidFill>
                      <a:srgbClr val="BFBFBF"/>
                    </a:solidFill>
                  </a:tcPr>
                </a:tc>
                <a:tc>
                  <a:txBody>
                    <a:bodyPr/>
                    <a:lstStyle/>
                    <a:p>
                      <a:pPr marL="0" marR="0" lvl="0" indent="0" algn="l" rtl="0">
                        <a:spcBef>
                          <a:spcPts val="0"/>
                        </a:spcBef>
                        <a:spcAft>
                          <a:spcPts val="0"/>
                        </a:spcAft>
                        <a:buNone/>
                      </a:pPr>
                      <a:r>
                        <a:rPr lang="en" sz="1200" dirty="0">
                          <a:latin typeface="Cambria"/>
                          <a:ea typeface="Cambria"/>
                          <a:cs typeface="Cambria"/>
                          <a:sym typeface="Cambria"/>
                        </a:rPr>
                        <a:t>Price reaches 10% below target price or 20% above purchase price</a:t>
                      </a:r>
                      <a:endParaRPr sz="1200" dirty="0">
                        <a:latin typeface="Cambria"/>
                        <a:ea typeface="Cambria"/>
                        <a:cs typeface="Cambria"/>
                        <a:sym typeface="Cambria"/>
                      </a:endParaRPr>
                    </a:p>
                  </a:txBody>
                  <a:tcPr marL="68600" marR="68600" marT="34300" marB="34300">
                    <a:lnT w="12700" cap="flat" cmpd="sng">
                      <a:solidFill>
                        <a:srgbClr val="436C3C"/>
                      </a:solidFill>
                      <a:prstDash val="solid"/>
                      <a:round/>
                      <a:headEnd type="none" w="sm" len="sm"/>
                      <a:tailEnd type="none" w="sm" len="sm"/>
                    </a:lnT>
                    <a:solidFill>
                      <a:srgbClr val="D8D8D8"/>
                    </a:solidFill>
                  </a:tcPr>
                </a:tc>
                <a:extLst>
                  <a:ext uri="{0D108BD9-81ED-4DB2-BD59-A6C34878D82A}">
                    <a16:rowId xmlns:a16="http://schemas.microsoft.com/office/drawing/2014/main" val="10001"/>
                  </a:ext>
                </a:extLst>
              </a:tr>
              <a:tr h="562650">
                <a:tc>
                  <a:txBody>
                    <a:bodyPr/>
                    <a:lstStyle/>
                    <a:p>
                      <a:pPr marL="0" marR="0" lvl="0" indent="0" algn="l" rtl="0">
                        <a:spcBef>
                          <a:spcPts val="0"/>
                        </a:spcBef>
                        <a:spcAft>
                          <a:spcPts val="0"/>
                        </a:spcAft>
                        <a:buNone/>
                      </a:pPr>
                      <a:r>
                        <a:rPr lang="en" sz="1200" b="1">
                          <a:latin typeface="Cambria"/>
                          <a:ea typeface="Cambria"/>
                          <a:cs typeface="Cambria"/>
                          <a:sym typeface="Cambria"/>
                        </a:rPr>
                        <a:t>Leadership</a:t>
                      </a:r>
                      <a:endParaRPr sz="1100"/>
                    </a:p>
                  </a:txBody>
                  <a:tcPr marL="68600" marR="68600" marT="34300" marB="34300">
                    <a:solidFill>
                      <a:srgbClr val="BFBFBF"/>
                    </a:solidFill>
                  </a:tcPr>
                </a:tc>
                <a:tc>
                  <a:txBody>
                    <a:bodyPr/>
                    <a:lstStyle/>
                    <a:p>
                      <a:pPr marL="0" marR="0" lvl="0" indent="0" algn="l" rtl="0">
                        <a:spcBef>
                          <a:spcPts val="0"/>
                        </a:spcBef>
                        <a:spcAft>
                          <a:spcPts val="0"/>
                        </a:spcAft>
                        <a:buNone/>
                      </a:pPr>
                      <a:r>
                        <a:rPr lang="en" sz="1200">
                          <a:latin typeface="Cambria"/>
                          <a:ea typeface="Cambria"/>
                          <a:cs typeface="Cambria"/>
                          <a:sym typeface="Cambria"/>
                        </a:rPr>
                        <a:t>The company’s leadership position changes</a:t>
                      </a:r>
                      <a:endParaRPr sz="1200">
                        <a:latin typeface="Cambria"/>
                        <a:ea typeface="Cambria"/>
                        <a:cs typeface="Cambria"/>
                        <a:sym typeface="Cambria"/>
                      </a:endParaRPr>
                    </a:p>
                  </a:txBody>
                  <a:tcPr marL="68600" marR="68600" marT="34300" marB="34300">
                    <a:solidFill>
                      <a:srgbClr val="D8D8D8"/>
                    </a:solidFill>
                  </a:tcPr>
                </a:tc>
                <a:extLst>
                  <a:ext uri="{0D108BD9-81ED-4DB2-BD59-A6C34878D82A}">
                    <a16:rowId xmlns:a16="http://schemas.microsoft.com/office/drawing/2014/main" val="10002"/>
                  </a:ext>
                </a:extLst>
              </a:tr>
              <a:tr h="533325">
                <a:tc>
                  <a:txBody>
                    <a:bodyPr/>
                    <a:lstStyle/>
                    <a:p>
                      <a:pPr marL="0" marR="0" lvl="0" indent="0" algn="l" rtl="0">
                        <a:spcBef>
                          <a:spcPts val="0"/>
                        </a:spcBef>
                        <a:spcAft>
                          <a:spcPts val="0"/>
                        </a:spcAft>
                        <a:buNone/>
                      </a:pPr>
                      <a:r>
                        <a:rPr lang="en" sz="1200" b="1">
                          <a:latin typeface="Cambria"/>
                          <a:ea typeface="Cambria"/>
                          <a:cs typeface="Cambria"/>
                          <a:sym typeface="Cambria"/>
                        </a:rPr>
                        <a:t>Business Fundamentals</a:t>
                      </a:r>
                      <a:endParaRPr sz="1100"/>
                    </a:p>
                  </a:txBody>
                  <a:tcPr marL="68600" marR="68600" marT="34300" marB="34300">
                    <a:solidFill>
                      <a:srgbClr val="BFBFBF"/>
                    </a:solidFill>
                  </a:tcPr>
                </a:tc>
                <a:tc>
                  <a:txBody>
                    <a:bodyPr/>
                    <a:lstStyle/>
                    <a:p>
                      <a:pPr marL="0" marR="0" lvl="0" indent="0" algn="l" rtl="0">
                        <a:spcBef>
                          <a:spcPts val="0"/>
                        </a:spcBef>
                        <a:spcAft>
                          <a:spcPts val="0"/>
                        </a:spcAft>
                        <a:buNone/>
                      </a:pPr>
                      <a:r>
                        <a:rPr lang="en" sz="1200">
                          <a:latin typeface="Cambria"/>
                          <a:ea typeface="Cambria"/>
                          <a:cs typeface="Cambria"/>
                          <a:sym typeface="Cambria"/>
                        </a:rPr>
                        <a:t>Business fundamentals deteriorate </a:t>
                      </a:r>
                      <a:endParaRPr sz="1200">
                        <a:latin typeface="Cambria"/>
                        <a:ea typeface="Cambria"/>
                        <a:cs typeface="Cambria"/>
                        <a:sym typeface="Cambria"/>
                      </a:endParaRPr>
                    </a:p>
                  </a:txBody>
                  <a:tcPr marL="68600" marR="68600" marT="34300" marB="34300">
                    <a:solidFill>
                      <a:srgbClr val="D8D8D8"/>
                    </a:solidFill>
                  </a:tcPr>
                </a:tc>
                <a:extLst>
                  <a:ext uri="{0D108BD9-81ED-4DB2-BD59-A6C34878D82A}">
                    <a16:rowId xmlns:a16="http://schemas.microsoft.com/office/drawing/2014/main" val="10003"/>
                  </a:ext>
                </a:extLst>
              </a:tr>
              <a:tr h="486600">
                <a:tc>
                  <a:txBody>
                    <a:bodyPr/>
                    <a:lstStyle/>
                    <a:p>
                      <a:pPr marL="0" marR="0" lvl="0" indent="0" algn="l" rtl="0">
                        <a:spcBef>
                          <a:spcPts val="0"/>
                        </a:spcBef>
                        <a:spcAft>
                          <a:spcPts val="0"/>
                        </a:spcAft>
                        <a:buNone/>
                      </a:pPr>
                      <a:r>
                        <a:rPr lang="en" sz="1200" b="1">
                          <a:latin typeface="Cambria"/>
                          <a:ea typeface="Cambria"/>
                          <a:cs typeface="Cambria"/>
                          <a:sym typeface="Cambria"/>
                        </a:rPr>
                        <a:t>Company slowdown</a:t>
                      </a:r>
                      <a:endParaRPr sz="1100"/>
                    </a:p>
                  </a:txBody>
                  <a:tcPr marL="68600" marR="68600" marT="34300" marB="34300">
                    <a:solidFill>
                      <a:srgbClr val="BFBFBF"/>
                    </a:solidFill>
                  </a:tcPr>
                </a:tc>
                <a:tc>
                  <a:txBody>
                    <a:bodyPr/>
                    <a:lstStyle/>
                    <a:p>
                      <a:pPr marL="0" marR="0" lvl="0" indent="0" algn="l" rtl="0">
                        <a:spcBef>
                          <a:spcPts val="0"/>
                        </a:spcBef>
                        <a:spcAft>
                          <a:spcPts val="0"/>
                        </a:spcAft>
                        <a:buNone/>
                      </a:pPr>
                      <a:r>
                        <a:rPr lang="en" sz="1200">
                          <a:latin typeface="Cambria"/>
                          <a:ea typeface="Cambria"/>
                          <a:cs typeface="Cambria"/>
                          <a:sym typeface="Cambria"/>
                        </a:rPr>
                        <a:t>Slowing unit volume, revenue decline, weak earnings, etc. </a:t>
                      </a:r>
                      <a:endParaRPr sz="1200">
                        <a:latin typeface="Cambria"/>
                        <a:ea typeface="Cambria"/>
                        <a:cs typeface="Cambria"/>
                        <a:sym typeface="Cambria"/>
                      </a:endParaRPr>
                    </a:p>
                  </a:txBody>
                  <a:tcPr marL="68600" marR="68600" marT="34300" marB="34300">
                    <a:solidFill>
                      <a:srgbClr val="D8D8D8"/>
                    </a:solidFill>
                  </a:tcPr>
                </a:tc>
                <a:extLst>
                  <a:ext uri="{0D108BD9-81ED-4DB2-BD59-A6C34878D82A}">
                    <a16:rowId xmlns:a16="http://schemas.microsoft.com/office/drawing/2014/main" val="10004"/>
                  </a:ext>
                </a:extLst>
              </a:tr>
              <a:tr h="595500">
                <a:tc>
                  <a:txBody>
                    <a:bodyPr/>
                    <a:lstStyle/>
                    <a:p>
                      <a:pPr marL="0" marR="0" lvl="0" indent="0" algn="l" rtl="0">
                        <a:spcBef>
                          <a:spcPts val="0"/>
                        </a:spcBef>
                        <a:spcAft>
                          <a:spcPts val="0"/>
                        </a:spcAft>
                        <a:buNone/>
                      </a:pPr>
                      <a:r>
                        <a:rPr lang="en" sz="1200" b="1">
                          <a:latin typeface="Cambria"/>
                          <a:ea typeface="Cambria"/>
                          <a:cs typeface="Cambria"/>
                          <a:sym typeface="Cambria"/>
                        </a:rPr>
                        <a:t>Alternative Investments</a:t>
                      </a:r>
                      <a:endParaRPr sz="1200" b="1">
                        <a:latin typeface="Cambria"/>
                        <a:ea typeface="Cambria"/>
                        <a:cs typeface="Cambria"/>
                        <a:sym typeface="Cambria"/>
                      </a:endParaRPr>
                    </a:p>
                  </a:txBody>
                  <a:tcPr marL="68600" marR="68600" marT="34300" marB="34300">
                    <a:solidFill>
                      <a:srgbClr val="BFBFBF"/>
                    </a:solidFill>
                  </a:tcPr>
                </a:tc>
                <a:tc>
                  <a:txBody>
                    <a:bodyPr/>
                    <a:lstStyle/>
                    <a:p>
                      <a:pPr marL="0" marR="0" lvl="0" indent="0" algn="l" rtl="0">
                        <a:spcBef>
                          <a:spcPts val="0"/>
                        </a:spcBef>
                        <a:spcAft>
                          <a:spcPts val="0"/>
                        </a:spcAft>
                        <a:buNone/>
                      </a:pPr>
                      <a:r>
                        <a:rPr lang="en" sz="1200" dirty="0">
                          <a:latin typeface="Cambria"/>
                          <a:ea typeface="Cambria"/>
                          <a:cs typeface="Cambria"/>
                          <a:sym typeface="Cambria"/>
                        </a:rPr>
                        <a:t>Superior investment alternatives are identified</a:t>
                      </a:r>
                      <a:endParaRPr sz="1100" dirty="0"/>
                    </a:p>
                  </a:txBody>
                  <a:tcPr marL="68600" marR="68600" marT="34300" marB="34300">
                    <a:solidFill>
                      <a:srgbClr val="D8D8D8"/>
                    </a:solidFill>
                  </a:tcPr>
                </a:tc>
                <a:extLst>
                  <a:ext uri="{0D108BD9-81ED-4DB2-BD59-A6C34878D82A}">
                    <a16:rowId xmlns:a16="http://schemas.microsoft.com/office/drawing/2014/main" val="10005"/>
                  </a:ext>
                </a:extLst>
              </a:tr>
            </a:tbl>
          </a:graphicData>
        </a:graphic>
      </p:graphicFrame>
      <p:sp>
        <p:nvSpPr>
          <p:cNvPr id="3" name="Title 2">
            <a:extLst>
              <a:ext uri="{FF2B5EF4-FFF2-40B4-BE49-F238E27FC236}">
                <a16:creationId xmlns:a16="http://schemas.microsoft.com/office/drawing/2014/main" id="{40028EBD-967A-4AB5-A14E-614AC3232435}"/>
              </a:ext>
            </a:extLst>
          </p:cNvPr>
          <p:cNvSpPr>
            <a:spLocks noGrp="1"/>
          </p:cNvSpPr>
          <p:nvPr>
            <p:ph type="title"/>
          </p:nvPr>
        </p:nvSpPr>
        <p:spPr>
          <a:xfrm>
            <a:off x="685800" y="532822"/>
            <a:ext cx="7772400" cy="606191"/>
          </a:xfrm>
        </p:spPr>
        <p:txBody>
          <a:bodyPr/>
          <a:lstStyle/>
          <a:p>
            <a:r>
              <a:rPr lang="en-US" sz="2300" dirty="0">
                <a:latin typeface="+mj-lt"/>
              </a:rPr>
              <a:t>Growth Strategy Overview </a:t>
            </a:r>
          </a:p>
        </p:txBody>
      </p:sp>
      <p:sp>
        <p:nvSpPr>
          <p:cNvPr id="9" name="Google Shape;180;p18">
            <a:extLst>
              <a:ext uri="{FF2B5EF4-FFF2-40B4-BE49-F238E27FC236}">
                <a16:creationId xmlns:a16="http://schemas.microsoft.com/office/drawing/2014/main" id="{AD9E0A63-2B64-41B3-B920-A1502638B4EC}"/>
              </a:ext>
            </a:extLst>
          </p:cNvPr>
          <p:cNvSpPr txBox="1">
            <a:spLocks noGrp="1"/>
          </p:cNvSpPr>
          <p:nvPr>
            <p:ph type="sldNum" idx="12"/>
          </p:nvPr>
        </p:nvSpPr>
        <p:spPr>
          <a:xfrm>
            <a:off x="8586788" y="4868548"/>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17"/>
          <p:cNvSpPr txBox="1"/>
          <p:nvPr/>
        </p:nvSpPr>
        <p:spPr>
          <a:xfrm>
            <a:off x="685801" y="508847"/>
            <a:ext cx="7467599" cy="555497"/>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Cambria"/>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Growth Strategy Overview</a:t>
            </a:r>
            <a:endParaRPr kumimoji="0" sz="2600" b="1"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130" name="Google Shape;130;p17"/>
          <p:cNvSpPr txBox="1"/>
          <p:nvPr/>
        </p:nvSpPr>
        <p:spPr>
          <a:xfrm>
            <a:off x="4731331" y="1854200"/>
            <a:ext cx="3561768" cy="1822451"/>
          </a:xfrm>
          <a:prstGeom prst="rect">
            <a:avLst/>
          </a:prstGeom>
          <a:noFill/>
          <a:ln>
            <a:noFill/>
          </a:ln>
        </p:spPr>
        <p:txBody>
          <a:bodyPr spcFirstLastPara="1" wrap="square" lIns="68575" tIns="34275" rIns="68575" bIns="34275" anchor="t" anchorCtr="0">
            <a:noAutofit/>
          </a:bodyPr>
          <a:lstStyle/>
          <a:p>
            <a:pPr marL="0" marR="0" lvl="0" indent="-889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Microsoft Corporation</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889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Take-Two Interactive Software, Inc.</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889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Adobe, Inc.</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889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Comcast Corporation</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889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The Estée Lauder Companies Inc.</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7"/>
          <p:cNvSpPr txBox="1"/>
          <p:nvPr/>
        </p:nvSpPr>
        <p:spPr>
          <a:xfrm>
            <a:off x="685800" y="1349897"/>
            <a:ext cx="3568700" cy="315422"/>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005A3C"/>
                </a:solidFill>
                <a:effectLst/>
                <a:uLnTx/>
                <a:uFillTx/>
                <a:latin typeface="Cambria"/>
                <a:ea typeface="Cambria"/>
                <a:cs typeface="Cambria"/>
                <a:sym typeface="Cambria"/>
              </a:rPr>
              <a:t>Stop Loss Criteria</a:t>
            </a:r>
            <a:endParaRPr kumimoji="0" sz="1600" b="1" i="0" u="none" strike="noStrike" kern="0" cap="none" spc="0" normalizeH="0" baseline="0" noProof="0" dirty="0">
              <a:ln>
                <a:noFill/>
              </a:ln>
              <a:solidFill>
                <a:srgbClr val="436C3C"/>
              </a:solidFill>
              <a:effectLst/>
              <a:uLnTx/>
              <a:uFillTx/>
              <a:latin typeface="Cambria"/>
              <a:ea typeface="Cambria"/>
              <a:cs typeface="Cambria"/>
              <a:sym typeface="Cambria"/>
            </a:endParaRPr>
          </a:p>
        </p:txBody>
      </p:sp>
      <p:sp>
        <p:nvSpPr>
          <p:cNvPr id="132" name="Google Shape;132;p17"/>
          <p:cNvSpPr txBox="1"/>
          <p:nvPr/>
        </p:nvSpPr>
        <p:spPr>
          <a:xfrm>
            <a:off x="4731331" y="1349897"/>
            <a:ext cx="3561768" cy="315422"/>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5A3C"/>
                </a:solidFill>
                <a:effectLst/>
                <a:uLnTx/>
                <a:uFillTx/>
                <a:latin typeface="Cambria"/>
                <a:ea typeface="Cambria"/>
                <a:cs typeface="Cambria"/>
                <a:sym typeface="Cambria"/>
              </a:rPr>
              <a:t>Acquisitions</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133" name="Google Shape;133;p17"/>
          <p:cNvSpPr txBox="1"/>
          <p:nvPr/>
        </p:nvSpPr>
        <p:spPr>
          <a:xfrm>
            <a:off x="762000" y="1854200"/>
            <a:ext cx="3810000" cy="1053941"/>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 sz="1600" b="0" i="0" u="none" strike="noStrike" kern="0" cap="none" spc="0" normalizeH="0" baseline="0" noProof="0" dirty="0">
                <a:ln>
                  <a:noFill/>
                </a:ln>
                <a:solidFill>
                  <a:srgbClr val="000000"/>
                </a:solidFill>
                <a:effectLst/>
                <a:uLnTx/>
                <a:uFillTx/>
                <a:latin typeface="Cambria"/>
                <a:ea typeface="Cambria"/>
                <a:cs typeface="Cambria"/>
                <a:sym typeface="Cambria"/>
              </a:rPr>
              <a:t>20% Loss</a:t>
            </a:r>
            <a:endParaRPr kumimoji="0" sz="16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8" name="Google Shape;180;p18">
            <a:extLst>
              <a:ext uri="{FF2B5EF4-FFF2-40B4-BE49-F238E27FC236}">
                <a16:creationId xmlns:a16="http://schemas.microsoft.com/office/drawing/2014/main" id="{775B87EC-37F0-4F38-A8AA-DC14B3BDFC02}"/>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8"/>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Growth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139" name="Google Shape;139;p18"/>
          <p:cNvSpPr txBox="1"/>
          <p:nvPr/>
        </p:nvSpPr>
        <p:spPr>
          <a:xfrm>
            <a:off x="782583" y="1109726"/>
            <a:ext cx="5600700" cy="307200"/>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Microsoft Corporation | MSFT</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140" name="Google Shape;140;p18"/>
          <p:cNvGrpSpPr/>
          <p:nvPr/>
        </p:nvGrpSpPr>
        <p:grpSpPr>
          <a:xfrm>
            <a:off x="5694179" y="1222979"/>
            <a:ext cx="2864229" cy="3180296"/>
            <a:chOff x="259346" y="486"/>
            <a:chExt cx="3818972" cy="4240394"/>
          </a:xfrm>
        </p:grpSpPr>
        <p:sp>
          <p:nvSpPr>
            <p:cNvPr id="141" name="Google Shape;141;p18"/>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142;p18"/>
            <p:cNvSpPr txBox="1"/>
            <p:nvPr/>
          </p:nvSpPr>
          <p:spPr>
            <a:xfrm>
              <a:off x="575785" y="48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8"/>
            <p:cNvSpPr/>
            <p:nvPr/>
          </p:nvSpPr>
          <p:spPr>
            <a:xfrm>
              <a:off x="1635851" y="54282"/>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18"/>
            <p:cNvSpPr txBox="1"/>
            <p:nvPr/>
          </p:nvSpPr>
          <p:spPr>
            <a:xfrm>
              <a:off x="1898496"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8"/>
            <p:cNvSpPr/>
            <p:nvPr/>
          </p:nvSpPr>
          <p:spPr>
            <a:xfrm>
              <a:off x="2765218" y="54282"/>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18"/>
            <p:cNvSpPr txBox="1"/>
            <p:nvPr/>
          </p:nvSpPr>
          <p:spPr>
            <a:xfrm>
              <a:off x="3027863"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MSFT</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147" name="Google Shape;147;p18"/>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18"/>
            <p:cNvSpPr txBox="1"/>
            <p:nvPr/>
          </p:nvSpPr>
          <p:spPr>
            <a:xfrm>
              <a:off x="575785" y="72196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Revenue growth</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8"/>
            <p:cNvSpPr/>
            <p:nvPr/>
          </p:nvSpPr>
          <p:spPr>
            <a:xfrm>
              <a:off x="1635851" y="775760"/>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18"/>
            <p:cNvSpPr txBox="1"/>
            <p:nvPr/>
          </p:nvSpPr>
          <p:spPr>
            <a:xfrm>
              <a:off x="1898496"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8"/>
            <p:cNvSpPr/>
            <p:nvPr/>
          </p:nvSpPr>
          <p:spPr>
            <a:xfrm>
              <a:off x="2765218" y="775760"/>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18"/>
            <p:cNvSpPr txBox="1"/>
            <p:nvPr/>
          </p:nvSpPr>
          <p:spPr>
            <a:xfrm>
              <a:off x="3027863"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5.65%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8"/>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18"/>
            <p:cNvSpPr txBox="1"/>
            <p:nvPr/>
          </p:nvSpPr>
          <p:spPr>
            <a:xfrm>
              <a:off x="575785" y="1443445"/>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5 years of CAGR</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8"/>
            <p:cNvSpPr/>
            <p:nvPr/>
          </p:nvSpPr>
          <p:spPr>
            <a:xfrm>
              <a:off x="1635851" y="1497238"/>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18"/>
            <p:cNvSpPr txBox="1"/>
            <p:nvPr/>
          </p:nvSpPr>
          <p:spPr>
            <a:xfrm>
              <a:off x="1898496" y="1497238"/>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8"/>
            <p:cNvSpPr/>
            <p:nvPr/>
          </p:nvSpPr>
          <p:spPr>
            <a:xfrm>
              <a:off x="2765218" y="1497238"/>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18"/>
            <p:cNvSpPr txBox="1"/>
            <p:nvPr/>
          </p:nvSpPr>
          <p:spPr>
            <a:xfrm>
              <a:off x="3059818" y="149724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7.2%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8"/>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18"/>
            <p:cNvSpPr txBox="1"/>
            <p:nvPr/>
          </p:nvSpPr>
          <p:spPr>
            <a:xfrm>
              <a:off x="575785" y="2164923"/>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ROE</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8"/>
            <p:cNvSpPr/>
            <p:nvPr/>
          </p:nvSpPr>
          <p:spPr>
            <a:xfrm>
              <a:off x="1635851" y="2218717"/>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2;p18"/>
            <p:cNvSpPr txBox="1"/>
            <p:nvPr/>
          </p:nvSpPr>
          <p:spPr>
            <a:xfrm>
              <a:off x="1952412" y="2218717"/>
              <a:ext cx="733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15.6%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8"/>
            <p:cNvSpPr/>
            <p:nvPr/>
          </p:nvSpPr>
          <p:spPr>
            <a:xfrm>
              <a:off x="2765218" y="2218717"/>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18"/>
            <p:cNvSpPr txBox="1"/>
            <p:nvPr/>
          </p:nvSpPr>
          <p:spPr>
            <a:xfrm>
              <a:off x="3027863" y="2218717"/>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39.4%</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8"/>
            <p:cNvSpPr/>
            <p:nvPr/>
          </p:nvSpPr>
          <p:spPr>
            <a:xfrm>
              <a:off x="259346" y="2886401"/>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 name="Google Shape;166;p18"/>
            <p:cNvSpPr txBox="1"/>
            <p:nvPr/>
          </p:nvSpPr>
          <p:spPr>
            <a:xfrm>
              <a:off x="575785" y="2886401"/>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PEG</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8"/>
            <p:cNvSpPr/>
            <p:nvPr/>
          </p:nvSpPr>
          <p:spPr>
            <a:xfrm>
              <a:off x="1635851" y="2940196"/>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18"/>
            <p:cNvSpPr txBox="1"/>
            <p:nvPr/>
          </p:nvSpPr>
          <p:spPr>
            <a:xfrm>
              <a:off x="1898496"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2.05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8"/>
            <p:cNvSpPr/>
            <p:nvPr/>
          </p:nvSpPr>
          <p:spPr>
            <a:xfrm>
              <a:off x="2765218" y="2940196"/>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 name="Google Shape;170;p18"/>
            <p:cNvSpPr txBox="1"/>
            <p:nvPr/>
          </p:nvSpPr>
          <p:spPr>
            <a:xfrm>
              <a:off x="3027863"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1.96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8"/>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18"/>
            <p:cNvSpPr txBox="1"/>
            <p:nvPr/>
          </p:nvSpPr>
          <p:spPr>
            <a:xfrm>
              <a:off x="575785" y="3607880"/>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Debt/ Equity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8"/>
            <p:cNvSpPr/>
            <p:nvPr/>
          </p:nvSpPr>
          <p:spPr>
            <a:xfrm>
              <a:off x="1635851" y="3661675"/>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18"/>
            <p:cNvSpPr txBox="1"/>
            <p:nvPr/>
          </p:nvSpPr>
          <p:spPr>
            <a:xfrm>
              <a:off x="1898496"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8"/>
            <p:cNvSpPr/>
            <p:nvPr/>
          </p:nvSpPr>
          <p:spPr>
            <a:xfrm>
              <a:off x="2765218" y="3661675"/>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76;p18"/>
            <p:cNvSpPr txBox="1"/>
            <p:nvPr/>
          </p:nvSpPr>
          <p:spPr>
            <a:xfrm>
              <a:off x="3027863"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177" name="Google Shape;177;p18"/>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123 Shares | $19,190.46</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178" name="Google Shape;178;p18"/>
          <p:cNvSpPr txBox="1"/>
          <p:nvPr/>
        </p:nvSpPr>
        <p:spPr>
          <a:xfrm>
            <a:off x="762001" y="1510431"/>
            <a:ext cx="4089300" cy="5943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02-19-2019)</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5A3C"/>
                </a:solidFill>
                <a:effectLst/>
                <a:uLnTx/>
                <a:uFillTx/>
                <a:latin typeface="Cambria"/>
                <a:ea typeface="Cambria"/>
                <a:cs typeface="Cambria"/>
                <a:sym typeface="Cambria"/>
              </a:rPr>
              <a:t>140 Shares | $14,833.40</a:t>
            </a:r>
            <a:endParaRPr kumimoji="0" sz="1500" b="0" i="0" u="none" strike="noStrike" kern="0" cap="none" spc="0" normalizeH="0" baseline="0" noProof="0">
              <a:ln>
                <a:noFill/>
              </a:ln>
              <a:solidFill>
                <a:srgbClr val="005A3C"/>
              </a:solidFill>
              <a:effectLst/>
              <a:uLnTx/>
              <a:uFillTx/>
              <a:latin typeface="Cambria"/>
              <a:ea typeface="Cambria"/>
              <a:cs typeface="Cambria"/>
              <a:sym typeface="Cambria"/>
            </a:endParaRPr>
          </a:p>
        </p:txBody>
      </p:sp>
      <p:sp>
        <p:nvSpPr>
          <p:cNvPr id="179" name="Google Shape;179;p18"/>
          <p:cNvSpPr/>
          <p:nvPr/>
        </p:nvSpPr>
        <p:spPr>
          <a:xfrm>
            <a:off x="686000" y="2238855"/>
            <a:ext cx="4572000" cy="21645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Microsoft Corporation was founded in April of 1975 and is currently headquartered in Redmond, Washington. Microsoft operates in the technology sector and its primary business is within the software - infrastructure industry. Microsoft serves a worldwide customer base and has over 134,000 employees. Microsoft offers a wide range of technological products including productivity and business processes products (Microsoft Office, LinkedIn), intelligence cloud products (Azure, SQL Server), as well as personal computing products (Windows OS, Xbox).  </a:t>
            </a:r>
            <a:endParaRPr kumimoji="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80" name="Google Shape;180;p18"/>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9"/>
          <p:cNvSpPr txBox="1"/>
          <p:nvPr/>
        </p:nvSpPr>
        <p:spPr>
          <a:xfrm>
            <a:off x="762000" y="558656"/>
            <a:ext cx="5600700" cy="5555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Growth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186" name="Google Shape;186;p19"/>
          <p:cNvSpPr txBox="1"/>
          <p:nvPr/>
        </p:nvSpPr>
        <p:spPr>
          <a:xfrm>
            <a:off x="782583" y="1109726"/>
            <a:ext cx="5600700" cy="307200"/>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Take-Two Interactive Software, Inc. | TTWO</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187" name="Google Shape;187;p19"/>
          <p:cNvGrpSpPr/>
          <p:nvPr/>
        </p:nvGrpSpPr>
        <p:grpSpPr>
          <a:xfrm>
            <a:off x="5694179" y="1222979"/>
            <a:ext cx="2864229" cy="3180296"/>
            <a:chOff x="259346" y="486"/>
            <a:chExt cx="3818972" cy="4240394"/>
          </a:xfrm>
        </p:grpSpPr>
        <p:sp>
          <p:nvSpPr>
            <p:cNvPr id="188" name="Google Shape;188;p19"/>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9" name="Google Shape;189;p19"/>
            <p:cNvSpPr txBox="1"/>
            <p:nvPr/>
          </p:nvSpPr>
          <p:spPr>
            <a:xfrm>
              <a:off x="575785" y="48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9"/>
            <p:cNvSpPr/>
            <p:nvPr/>
          </p:nvSpPr>
          <p:spPr>
            <a:xfrm>
              <a:off x="1635851" y="54282"/>
              <a:ext cx="1313100" cy="5253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19"/>
            <p:cNvSpPr txBox="1"/>
            <p:nvPr/>
          </p:nvSpPr>
          <p:spPr>
            <a:xfrm>
              <a:off x="1898496"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9"/>
            <p:cNvSpPr/>
            <p:nvPr/>
          </p:nvSpPr>
          <p:spPr>
            <a:xfrm>
              <a:off x="2765218" y="54282"/>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19"/>
            <p:cNvSpPr txBox="1"/>
            <p:nvPr/>
          </p:nvSpPr>
          <p:spPr>
            <a:xfrm>
              <a:off x="3027863"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TTWO</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194" name="Google Shape;194;p19"/>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19"/>
            <p:cNvSpPr txBox="1"/>
            <p:nvPr/>
          </p:nvSpPr>
          <p:spPr>
            <a:xfrm>
              <a:off x="575785" y="72196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Revenue growth</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9"/>
            <p:cNvSpPr/>
            <p:nvPr/>
          </p:nvSpPr>
          <p:spPr>
            <a:xfrm>
              <a:off x="1635851" y="775760"/>
              <a:ext cx="1313100" cy="5253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19"/>
            <p:cNvSpPr txBox="1"/>
            <p:nvPr/>
          </p:nvSpPr>
          <p:spPr>
            <a:xfrm>
              <a:off x="1898496"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9"/>
            <p:cNvSpPr/>
            <p:nvPr/>
          </p:nvSpPr>
          <p:spPr>
            <a:xfrm>
              <a:off x="2765218" y="775760"/>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19"/>
            <p:cNvSpPr txBox="1"/>
            <p:nvPr/>
          </p:nvSpPr>
          <p:spPr>
            <a:xfrm>
              <a:off x="3027863"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18.30%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9"/>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19"/>
            <p:cNvSpPr txBox="1"/>
            <p:nvPr/>
          </p:nvSpPr>
          <p:spPr>
            <a:xfrm>
              <a:off x="575785" y="1443445"/>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5 years of CAGR</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9"/>
            <p:cNvSpPr/>
            <p:nvPr/>
          </p:nvSpPr>
          <p:spPr>
            <a:xfrm>
              <a:off x="1635851" y="1497238"/>
              <a:ext cx="1313100" cy="525299"/>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19"/>
            <p:cNvSpPr txBox="1"/>
            <p:nvPr/>
          </p:nvSpPr>
          <p:spPr>
            <a:xfrm>
              <a:off x="1898496" y="1497238"/>
              <a:ext cx="787800" cy="525299"/>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9"/>
            <p:cNvSpPr/>
            <p:nvPr/>
          </p:nvSpPr>
          <p:spPr>
            <a:xfrm>
              <a:off x="2765218" y="1497238"/>
              <a:ext cx="1313100" cy="525299"/>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 name="Google Shape;205;p19"/>
            <p:cNvSpPr txBox="1"/>
            <p:nvPr/>
          </p:nvSpPr>
          <p:spPr>
            <a:xfrm>
              <a:off x="3027868" y="149724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8.1%</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9"/>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7" name="Google Shape;207;p19"/>
            <p:cNvSpPr txBox="1"/>
            <p:nvPr/>
          </p:nvSpPr>
          <p:spPr>
            <a:xfrm>
              <a:off x="575785" y="2164923"/>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ROE</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9"/>
            <p:cNvSpPr/>
            <p:nvPr/>
          </p:nvSpPr>
          <p:spPr>
            <a:xfrm>
              <a:off x="1635851" y="2218717"/>
              <a:ext cx="1313100" cy="5253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19"/>
            <p:cNvSpPr txBox="1"/>
            <p:nvPr/>
          </p:nvSpPr>
          <p:spPr>
            <a:xfrm>
              <a:off x="1952412" y="2218717"/>
              <a:ext cx="733884"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17.30%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9"/>
            <p:cNvSpPr/>
            <p:nvPr/>
          </p:nvSpPr>
          <p:spPr>
            <a:xfrm>
              <a:off x="2765218" y="2218717"/>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 name="Google Shape;211;p19"/>
            <p:cNvSpPr txBox="1"/>
            <p:nvPr/>
          </p:nvSpPr>
          <p:spPr>
            <a:xfrm>
              <a:off x="3027863" y="2218717"/>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21.46%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9"/>
            <p:cNvSpPr/>
            <p:nvPr/>
          </p:nvSpPr>
          <p:spPr>
            <a:xfrm>
              <a:off x="259346" y="2886401"/>
              <a:ext cx="1582200" cy="6329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13;p19"/>
            <p:cNvSpPr txBox="1"/>
            <p:nvPr/>
          </p:nvSpPr>
          <p:spPr>
            <a:xfrm>
              <a:off x="575785" y="2886401"/>
              <a:ext cx="949200" cy="6329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PEG</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9"/>
            <p:cNvSpPr/>
            <p:nvPr/>
          </p:nvSpPr>
          <p:spPr>
            <a:xfrm>
              <a:off x="1635851" y="2940196"/>
              <a:ext cx="1313100" cy="5253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215;p19"/>
            <p:cNvSpPr txBox="1"/>
            <p:nvPr/>
          </p:nvSpPr>
          <p:spPr>
            <a:xfrm>
              <a:off x="1898496"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2.36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9"/>
            <p:cNvSpPr/>
            <p:nvPr/>
          </p:nvSpPr>
          <p:spPr>
            <a:xfrm>
              <a:off x="2765218" y="2940196"/>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19"/>
            <p:cNvSpPr txBox="1"/>
            <p:nvPr/>
          </p:nvSpPr>
          <p:spPr>
            <a:xfrm>
              <a:off x="3027863"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9"/>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19"/>
            <p:cNvSpPr txBox="1"/>
            <p:nvPr/>
          </p:nvSpPr>
          <p:spPr>
            <a:xfrm>
              <a:off x="575785" y="3607880"/>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Debt/ Equity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9"/>
            <p:cNvSpPr/>
            <p:nvPr/>
          </p:nvSpPr>
          <p:spPr>
            <a:xfrm>
              <a:off x="1635851" y="3661675"/>
              <a:ext cx="1313100" cy="5253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19"/>
            <p:cNvSpPr txBox="1"/>
            <p:nvPr/>
          </p:nvSpPr>
          <p:spPr>
            <a:xfrm>
              <a:off x="1898496"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12.5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9"/>
            <p:cNvSpPr/>
            <p:nvPr/>
          </p:nvSpPr>
          <p:spPr>
            <a:xfrm>
              <a:off x="2765218" y="3661675"/>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19"/>
            <p:cNvSpPr txBox="1"/>
            <p:nvPr/>
          </p:nvSpPr>
          <p:spPr>
            <a:xfrm>
              <a:off x="3027863"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18.3</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224" name="Google Shape;224;p19"/>
          <p:cNvSpPr txBox="1"/>
          <p:nvPr/>
        </p:nvSpPr>
        <p:spPr>
          <a:xfrm>
            <a:off x="762000" y="1434244"/>
            <a:ext cx="4089300" cy="5309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123 Shares | $19,190.46</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225" name="Google Shape;225;p19"/>
          <p:cNvSpPr txBox="1"/>
          <p:nvPr/>
        </p:nvSpPr>
        <p:spPr>
          <a:xfrm>
            <a:off x="762001" y="1510431"/>
            <a:ext cx="4089399" cy="594292"/>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02-21-2019)</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5A3C"/>
                </a:solidFill>
                <a:effectLst/>
                <a:uLnTx/>
                <a:uFillTx/>
                <a:latin typeface="Cambria"/>
                <a:ea typeface="Cambria"/>
                <a:cs typeface="Cambria"/>
                <a:sym typeface="Cambria"/>
              </a:rPr>
              <a:t>110 Shares | $9,691.66</a:t>
            </a:r>
            <a:endParaRPr kumimoji="0" sz="1500" b="0" i="0" u="none" strike="noStrike" kern="0" cap="none" spc="0" normalizeH="0" baseline="0" noProof="0">
              <a:ln>
                <a:noFill/>
              </a:ln>
              <a:solidFill>
                <a:srgbClr val="005A3C"/>
              </a:solidFill>
              <a:effectLst/>
              <a:uLnTx/>
              <a:uFillTx/>
              <a:latin typeface="Cambria"/>
              <a:ea typeface="Cambria"/>
              <a:cs typeface="Cambria"/>
              <a:sym typeface="Cambria"/>
            </a:endParaRPr>
          </a:p>
        </p:txBody>
      </p:sp>
      <p:sp>
        <p:nvSpPr>
          <p:cNvPr id="226" name="Google Shape;226;p19"/>
          <p:cNvSpPr/>
          <p:nvPr/>
        </p:nvSpPr>
        <p:spPr>
          <a:xfrm>
            <a:off x="686000" y="2238854"/>
            <a:ext cx="4572000" cy="2082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Take-Two Interactive Software, Inc. was founded in September of 1993 and is currently headquartered in New York, New York. Take-Two Interactive operates in the technology sector and its primary business is within the electronic gaming &amp; multimedia industry. Take-Two Interactive serves a worldwide customer base and has over 4,200 employees. Take-Two Interactive develops video games and is most well-known for its two publishing labels Rockstar Games and 2K Games/Sports which have developed extremely successful AAA gaming series such as Grand Theft Auto, Red Dead Redemption, and NBA 2K. </a:t>
            </a:r>
            <a:endParaRPr kumimoji="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227" name="Google Shape;227;p19"/>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Growth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233" name="Google Shape;233;p20"/>
          <p:cNvSpPr txBox="1"/>
          <p:nvPr/>
        </p:nvSpPr>
        <p:spPr>
          <a:xfrm>
            <a:off x="782583" y="1109726"/>
            <a:ext cx="5600700" cy="307200"/>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Adobe Inc. | ADBE</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234" name="Google Shape;234;p20"/>
          <p:cNvGrpSpPr/>
          <p:nvPr/>
        </p:nvGrpSpPr>
        <p:grpSpPr>
          <a:xfrm>
            <a:off x="5694179" y="1222979"/>
            <a:ext cx="2864229" cy="3180296"/>
            <a:chOff x="259346" y="486"/>
            <a:chExt cx="3818972" cy="4240394"/>
          </a:xfrm>
        </p:grpSpPr>
        <p:sp>
          <p:nvSpPr>
            <p:cNvPr id="235" name="Google Shape;235;p20"/>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236;p20"/>
            <p:cNvSpPr txBox="1"/>
            <p:nvPr/>
          </p:nvSpPr>
          <p:spPr>
            <a:xfrm>
              <a:off x="575785" y="48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0"/>
            <p:cNvSpPr/>
            <p:nvPr/>
          </p:nvSpPr>
          <p:spPr>
            <a:xfrm>
              <a:off x="1635851" y="54282"/>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238;p20"/>
            <p:cNvSpPr txBox="1"/>
            <p:nvPr/>
          </p:nvSpPr>
          <p:spPr>
            <a:xfrm>
              <a:off x="1898496"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0"/>
            <p:cNvSpPr/>
            <p:nvPr/>
          </p:nvSpPr>
          <p:spPr>
            <a:xfrm>
              <a:off x="2765218" y="54282"/>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20"/>
            <p:cNvSpPr txBox="1"/>
            <p:nvPr/>
          </p:nvSpPr>
          <p:spPr>
            <a:xfrm>
              <a:off x="3027863"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ADBE</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241" name="Google Shape;241;p20"/>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242;p20"/>
            <p:cNvSpPr txBox="1"/>
            <p:nvPr/>
          </p:nvSpPr>
          <p:spPr>
            <a:xfrm>
              <a:off x="575785" y="72196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Revenue growth</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0"/>
            <p:cNvSpPr/>
            <p:nvPr/>
          </p:nvSpPr>
          <p:spPr>
            <a:xfrm>
              <a:off x="1635851" y="775760"/>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20"/>
            <p:cNvSpPr txBox="1"/>
            <p:nvPr/>
          </p:nvSpPr>
          <p:spPr>
            <a:xfrm>
              <a:off x="1898496"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0"/>
            <p:cNvSpPr/>
            <p:nvPr/>
          </p:nvSpPr>
          <p:spPr>
            <a:xfrm>
              <a:off x="2765218" y="775760"/>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20"/>
            <p:cNvSpPr txBox="1"/>
            <p:nvPr/>
          </p:nvSpPr>
          <p:spPr>
            <a:xfrm>
              <a:off x="3027863"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23.49%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0"/>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8" name="Google Shape;248;p20"/>
            <p:cNvSpPr txBox="1"/>
            <p:nvPr/>
          </p:nvSpPr>
          <p:spPr>
            <a:xfrm>
              <a:off x="575785" y="1443445"/>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5 years of CAGR</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0"/>
            <p:cNvSpPr/>
            <p:nvPr/>
          </p:nvSpPr>
          <p:spPr>
            <a:xfrm>
              <a:off x="1635851" y="1497238"/>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20"/>
            <p:cNvSpPr txBox="1"/>
            <p:nvPr/>
          </p:nvSpPr>
          <p:spPr>
            <a:xfrm>
              <a:off x="1898496" y="1497238"/>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0"/>
            <p:cNvSpPr/>
            <p:nvPr/>
          </p:nvSpPr>
          <p:spPr>
            <a:xfrm>
              <a:off x="2765218" y="1497238"/>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252;p20"/>
            <p:cNvSpPr txBox="1"/>
            <p:nvPr/>
          </p:nvSpPr>
          <p:spPr>
            <a:xfrm>
              <a:off x="3059818" y="149724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17.4%</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0"/>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20"/>
            <p:cNvSpPr txBox="1"/>
            <p:nvPr/>
          </p:nvSpPr>
          <p:spPr>
            <a:xfrm>
              <a:off x="575785" y="2164923"/>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ROE</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0"/>
            <p:cNvSpPr/>
            <p:nvPr/>
          </p:nvSpPr>
          <p:spPr>
            <a:xfrm>
              <a:off x="1635851" y="2218717"/>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256;p20"/>
            <p:cNvSpPr txBox="1"/>
            <p:nvPr/>
          </p:nvSpPr>
          <p:spPr>
            <a:xfrm>
              <a:off x="1952412" y="2218717"/>
              <a:ext cx="733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6.9%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0"/>
            <p:cNvSpPr/>
            <p:nvPr/>
          </p:nvSpPr>
          <p:spPr>
            <a:xfrm>
              <a:off x="2765218" y="2218717"/>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20"/>
            <p:cNvSpPr txBox="1"/>
            <p:nvPr/>
          </p:nvSpPr>
          <p:spPr>
            <a:xfrm>
              <a:off x="3027863" y="2218717"/>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29.1%</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0"/>
            <p:cNvSpPr/>
            <p:nvPr/>
          </p:nvSpPr>
          <p:spPr>
            <a:xfrm>
              <a:off x="259346" y="2886401"/>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20"/>
            <p:cNvSpPr txBox="1"/>
            <p:nvPr/>
          </p:nvSpPr>
          <p:spPr>
            <a:xfrm>
              <a:off x="575785" y="2886401"/>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PEG</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0"/>
            <p:cNvSpPr/>
            <p:nvPr/>
          </p:nvSpPr>
          <p:spPr>
            <a:xfrm>
              <a:off x="1635851" y="2940196"/>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20"/>
            <p:cNvSpPr txBox="1"/>
            <p:nvPr/>
          </p:nvSpPr>
          <p:spPr>
            <a:xfrm>
              <a:off x="1898496"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0"/>
            <p:cNvSpPr/>
            <p:nvPr/>
          </p:nvSpPr>
          <p:spPr>
            <a:xfrm>
              <a:off x="2765218" y="2940196"/>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264;p20"/>
            <p:cNvSpPr txBox="1"/>
            <p:nvPr/>
          </p:nvSpPr>
          <p:spPr>
            <a:xfrm>
              <a:off x="3027863"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1.26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20"/>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6" name="Google Shape;266;p20"/>
            <p:cNvSpPr txBox="1"/>
            <p:nvPr/>
          </p:nvSpPr>
          <p:spPr>
            <a:xfrm>
              <a:off x="575785" y="3607880"/>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Debt/ Equity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0"/>
            <p:cNvSpPr/>
            <p:nvPr/>
          </p:nvSpPr>
          <p:spPr>
            <a:xfrm>
              <a:off x="1635851" y="3661675"/>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8" name="Google Shape;268;p20"/>
            <p:cNvSpPr txBox="1"/>
            <p:nvPr/>
          </p:nvSpPr>
          <p:spPr>
            <a:xfrm>
              <a:off x="1898496"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0.5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0"/>
            <p:cNvSpPr/>
            <p:nvPr/>
          </p:nvSpPr>
          <p:spPr>
            <a:xfrm>
              <a:off x="2765218" y="3661675"/>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0" name="Google Shape;270;p20"/>
            <p:cNvSpPr txBox="1"/>
            <p:nvPr/>
          </p:nvSpPr>
          <p:spPr>
            <a:xfrm>
              <a:off x="3027863"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0.4</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271" name="Google Shape;271;p20"/>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123 Shares | $19,190.46</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272" name="Google Shape;272;p20"/>
          <p:cNvSpPr txBox="1"/>
          <p:nvPr/>
        </p:nvSpPr>
        <p:spPr>
          <a:xfrm>
            <a:off x="762001" y="1510431"/>
            <a:ext cx="4089300" cy="5943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02-27-2019)</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5A3C"/>
                </a:solidFill>
                <a:effectLst/>
                <a:uLnTx/>
                <a:uFillTx/>
                <a:latin typeface="Cambria"/>
                <a:ea typeface="Cambria"/>
                <a:cs typeface="Cambria"/>
                <a:sym typeface="Cambria"/>
              </a:rPr>
              <a:t>39 Shares | $10,229.62</a:t>
            </a:r>
            <a:endParaRPr kumimoji="0" sz="1500" b="0" i="0" u="none" strike="noStrike" kern="0" cap="none" spc="0" normalizeH="0" baseline="0" noProof="0">
              <a:ln>
                <a:noFill/>
              </a:ln>
              <a:solidFill>
                <a:srgbClr val="005A3C"/>
              </a:solidFill>
              <a:effectLst/>
              <a:uLnTx/>
              <a:uFillTx/>
              <a:latin typeface="Cambria"/>
              <a:ea typeface="Cambria"/>
              <a:cs typeface="Cambria"/>
              <a:sym typeface="Cambria"/>
            </a:endParaRPr>
          </a:p>
        </p:txBody>
      </p:sp>
      <p:sp>
        <p:nvSpPr>
          <p:cNvPr id="273" name="Google Shape;273;p20"/>
          <p:cNvSpPr/>
          <p:nvPr/>
        </p:nvSpPr>
        <p:spPr>
          <a:xfrm>
            <a:off x="685988" y="2238839"/>
            <a:ext cx="4572000" cy="15465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Adobe Inc. was founded in December of 1982 and is currently headquartered in San Jose, California. Adobe operates in the technology sector and its primary business is within the software - prepackaged software industry. Adobe serves a worldwide customer base and has over 21,000 employees. Adobe offers creativity &amp; design products, marketing analytic products, PDF &amp; E-Signature products, cloud-based software products, and also business solutions software products. </a:t>
            </a:r>
            <a:endParaRPr kumimoji="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274" name="Google Shape;274;p20"/>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Growth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280" name="Google Shape;280;p21"/>
          <p:cNvSpPr txBox="1"/>
          <p:nvPr/>
        </p:nvSpPr>
        <p:spPr>
          <a:xfrm>
            <a:off x="782583" y="1109726"/>
            <a:ext cx="5600700" cy="307200"/>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Comcast Corporation | CMCSA</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281" name="Google Shape;281;p21"/>
          <p:cNvGrpSpPr/>
          <p:nvPr/>
        </p:nvGrpSpPr>
        <p:grpSpPr>
          <a:xfrm>
            <a:off x="5694179" y="1222979"/>
            <a:ext cx="2864229" cy="3180296"/>
            <a:chOff x="259346" y="486"/>
            <a:chExt cx="3818972" cy="4240394"/>
          </a:xfrm>
        </p:grpSpPr>
        <p:sp>
          <p:nvSpPr>
            <p:cNvPr id="282" name="Google Shape;282;p21"/>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21"/>
            <p:cNvSpPr txBox="1"/>
            <p:nvPr/>
          </p:nvSpPr>
          <p:spPr>
            <a:xfrm>
              <a:off x="575785" y="48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1"/>
            <p:cNvSpPr/>
            <p:nvPr/>
          </p:nvSpPr>
          <p:spPr>
            <a:xfrm>
              <a:off x="1635851" y="54282"/>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21"/>
            <p:cNvSpPr txBox="1"/>
            <p:nvPr/>
          </p:nvSpPr>
          <p:spPr>
            <a:xfrm>
              <a:off x="1898496"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1"/>
            <p:cNvSpPr/>
            <p:nvPr/>
          </p:nvSpPr>
          <p:spPr>
            <a:xfrm>
              <a:off x="2765218" y="54282"/>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21"/>
            <p:cNvSpPr txBox="1"/>
            <p:nvPr/>
          </p:nvSpPr>
          <p:spPr>
            <a:xfrm>
              <a:off x="3027863"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CMCSA</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288" name="Google Shape;288;p21"/>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21"/>
            <p:cNvSpPr txBox="1"/>
            <p:nvPr/>
          </p:nvSpPr>
          <p:spPr>
            <a:xfrm>
              <a:off x="575785" y="72196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Revenue growth</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1"/>
            <p:cNvSpPr/>
            <p:nvPr/>
          </p:nvSpPr>
          <p:spPr>
            <a:xfrm>
              <a:off x="1635851" y="775760"/>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21"/>
            <p:cNvSpPr txBox="1"/>
            <p:nvPr/>
          </p:nvSpPr>
          <p:spPr>
            <a:xfrm>
              <a:off x="1898496"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1"/>
            <p:cNvSpPr/>
            <p:nvPr/>
          </p:nvSpPr>
          <p:spPr>
            <a:xfrm>
              <a:off x="2765218" y="775760"/>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21"/>
            <p:cNvSpPr txBox="1"/>
            <p:nvPr/>
          </p:nvSpPr>
          <p:spPr>
            <a:xfrm>
              <a:off x="3027863"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8.25%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1"/>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21"/>
            <p:cNvSpPr txBox="1"/>
            <p:nvPr/>
          </p:nvSpPr>
          <p:spPr>
            <a:xfrm>
              <a:off x="575785" y="1443445"/>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5 years of CAGR</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1"/>
            <p:cNvSpPr/>
            <p:nvPr/>
          </p:nvSpPr>
          <p:spPr>
            <a:xfrm>
              <a:off x="1635851" y="1497238"/>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21"/>
            <p:cNvSpPr txBox="1"/>
            <p:nvPr/>
          </p:nvSpPr>
          <p:spPr>
            <a:xfrm>
              <a:off x="1898496" y="1497238"/>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1"/>
            <p:cNvSpPr/>
            <p:nvPr/>
          </p:nvSpPr>
          <p:spPr>
            <a:xfrm>
              <a:off x="2765218" y="1497238"/>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299;p21"/>
            <p:cNvSpPr txBox="1"/>
            <p:nvPr/>
          </p:nvSpPr>
          <p:spPr>
            <a:xfrm>
              <a:off x="3059818" y="149724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7.9%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1"/>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1" name="Google Shape;301;p21"/>
            <p:cNvSpPr txBox="1"/>
            <p:nvPr/>
          </p:nvSpPr>
          <p:spPr>
            <a:xfrm>
              <a:off x="575785" y="2164923"/>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ROE</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1"/>
            <p:cNvSpPr/>
            <p:nvPr/>
          </p:nvSpPr>
          <p:spPr>
            <a:xfrm>
              <a:off x="1635851" y="2218717"/>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03;p21"/>
            <p:cNvSpPr txBox="1"/>
            <p:nvPr/>
          </p:nvSpPr>
          <p:spPr>
            <a:xfrm>
              <a:off x="1952412" y="2218717"/>
              <a:ext cx="733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16.73%</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1"/>
            <p:cNvSpPr/>
            <p:nvPr/>
          </p:nvSpPr>
          <p:spPr>
            <a:xfrm>
              <a:off x="2765218" y="2218717"/>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5" name="Google Shape;305;p21"/>
            <p:cNvSpPr txBox="1"/>
            <p:nvPr/>
          </p:nvSpPr>
          <p:spPr>
            <a:xfrm>
              <a:off x="3027863" y="2218717"/>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11%</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1"/>
            <p:cNvSpPr/>
            <p:nvPr/>
          </p:nvSpPr>
          <p:spPr>
            <a:xfrm>
              <a:off x="259346" y="2886401"/>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7" name="Google Shape;307;p21"/>
            <p:cNvSpPr txBox="1"/>
            <p:nvPr/>
          </p:nvSpPr>
          <p:spPr>
            <a:xfrm>
              <a:off x="575785" y="2886401"/>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PEG</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1"/>
            <p:cNvSpPr/>
            <p:nvPr/>
          </p:nvSpPr>
          <p:spPr>
            <a:xfrm>
              <a:off x="1635851" y="2940196"/>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309;p21"/>
            <p:cNvSpPr txBox="1"/>
            <p:nvPr/>
          </p:nvSpPr>
          <p:spPr>
            <a:xfrm>
              <a:off x="1898496"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1.1</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1"/>
            <p:cNvSpPr/>
            <p:nvPr/>
          </p:nvSpPr>
          <p:spPr>
            <a:xfrm>
              <a:off x="2765218" y="2940196"/>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1" name="Google Shape;311;p21"/>
            <p:cNvSpPr txBox="1"/>
            <p:nvPr/>
          </p:nvSpPr>
          <p:spPr>
            <a:xfrm>
              <a:off x="3027863"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2.17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1"/>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3" name="Google Shape;313;p21"/>
            <p:cNvSpPr txBox="1"/>
            <p:nvPr/>
          </p:nvSpPr>
          <p:spPr>
            <a:xfrm>
              <a:off x="575785" y="3607880"/>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Debt/ Equity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1"/>
            <p:cNvSpPr/>
            <p:nvPr/>
          </p:nvSpPr>
          <p:spPr>
            <a:xfrm>
              <a:off x="1635851" y="3661675"/>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15;p21"/>
            <p:cNvSpPr txBox="1"/>
            <p:nvPr/>
          </p:nvSpPr>
          <p:spPr>
            <a:xfrm>
              <a:off x="1898496"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1"/>
            <p:cNvSpPr/>
            <p:nvPr/>
          </p:nvSpPr>
          <p:spPr>
            <a:xfrm>
              <a:off x="2765218" y="3661675"/>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17;p21"/>
            <p:cNvSpPr txBox="1"/>
            <p:nvPr/>
          </p:nvSpPr>
          <p:spPr>
            <a:xfrm>
              <a:off x="3027863"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318" name="Google Shape;318;p21"/>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123 Shares | $19,190.46</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319" name="Google Shape;319;p21"/>
          <p:cNvSpPr txBox="1"/>
          <p:nvPr/>
        </p:nvSpPr>
        <p:spPr>
          <a:xfrm>
            <a:off x="762001" y="1510431"/>
            <a:ext cx="4089300" cy="5943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03-20-2019)</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5A3C"/>
                </a:solidFill>
                <a:effectLst/>
                <a:uLnTx/>
                <a:uFillTx/>
                <a:latin typeface="Cambria"/>
                <a:ea typeface="Cambria"/>
                <a:cs typeface="Cambria"/>
                <a:sym typeface="Cambria"/>
              </a:rPr>
              <a:t>250 Shares | $9,741.80</a:t>
            </a:r>
            <a:endParaRPr kumimoji="0" sz="1500" b="0" i="0" u="none" strike="noStrike" kern="0" cap="none" spc="0" normalizeH="0" baseline="0" noProof="0">
              <a:ln>
                <a:noFill/>
              </a:ln>
              <a:solidFill>
                <a:srgbClr val="005A3C"/>
              </a:solidFill>
              <a:effectLst/>
              <a:uLnTx/>
              <a:uFillTx/>
              <a:latin typeface="Cambria"/>
              <a:ea typeface="Cambria"/>
              <a:cs typeface="Cambria"/>
              <a:sym typeface="Cambria"/>
            </a:endParaRPr>
          </a:p>
        </p:txBody>
      </p:sp>
      <p:sp>
        <p:nvSpPr>
          <p:cNvPr id="320" name="Google Shape;320;p21"/>
          <p:cNvSpPr/>
          <p:nvPr/>
        </p:nvSpPr>
        <p:spPr>
          <a:xfrm>
            <a:off x="686000" y="2238854"/>
            <a:ext cx="4572000" cy="21645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50" b="0" i="0" u="none" strike="noStrike" kern="0" cap="none" spc="0" normalizeH="0" baseline="0" noProof="0" dirty="0">
                <a:ln>
                  <a:noFill/>
                </a:ln>
                <a:solidFill>
                  <a:srgbClr val="000000"/>
                </a:solidFill>
                <a:effectLst/>
                <a:uLnTx/>
                <a:uFillTx/>
                <a:latin typeface="Cambria"/>
                <a:ea typeface="Cambria"/>
                <a:cs typeface="Cambria"/>
                <a:sym typeface="Cambria"/>
              </a:rPr>
              <a:t>Comcast Corporation was founded in June of 1963 and is currently headquartered in Philadelphia, Pennsylvania. Comcast operates in the communication services sector and its primary business is within the pay television industry. Comcast primarily serves customers inside the United States, but has recently made some strategic moves to begin expansion into international markets. Comcast has over 184,000 employees. Comcast offers products and services such as cable television, broadcasting, internet service, movie production, and also owns its own parks &amp; resorts through its ownership of NBC Universal. </a:t>
            </a:r>
            <a:endParaRPr kumimoji="0" sz="135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321" name="Google Shape;321;p21"/>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2"/>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Growth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327" name="Google Shape;327;p22"/>
          <p:cNvSpPr txBox="1"/>
          <p:nvPr/>
        </p:nvSpPr>
        <p:spPr>
          <a:xfrm>
            <a:off x="782583" y="1109726"/>
            <a:ext cx="5600700" cy="307200"/>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The Estée Lauder Companies Inc | EL</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28" name="Google Shape;328;p22"/>
          <p:cNvGrpSpPr/>
          <p:nvPr/>
        </p:nvGrpSpPr>
        <p:grpSpPr>
          <a:xfrm>
            <a:off x="5694179" y="1222979"/>
            <a:ext cx="2864229" cy="3180296"/>
            <a:chOff x="259346" y="486"/>
            <a:chExt cx="3818972" cy="4240394"/>
          </a:xfrm>
        </p:grpSpPr>
        <p:sp>
          <p:nvSpPr>
            <p:cNvPr id="329" name="Google Shape;329;p22"/>
            <p:cNvSpPr/>
            <p:nvPr/>
          </p:nvSpPr>
          <p:spPr>
            <a:xfrm>
              <a:off x="259346" y="48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30;p22"/>
            <p:cNvSpPr txBox="1"/>
            <p:nvPr/>
          </p:nvSpPr>
          <p:spPr>
            <a:xfrm>
              <a:off x="575785" y="48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2"/>
            <p:cNvSpPr/>
            <p:nvPr/>
          </p:nvSpPr>
          <p:spPr>
            <a:xfrm>
              <a:off x="1635851" y="54282"/>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2" name="Google Shape;332;p22"/>
            <p:cNvSpPr txBox="1"/>
            <p:nvPr/>
          </p:nvSpPr>
          <p:spPr>
            <a:xfrm>
              <a:off x="1898496"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2"/>
            <p:cNvSpPr/>
            <p:nvPr/>
          </p:nvSpPr>
          <p:spPr>
            <a:xfrm>
              <a:off x="2765218" y="54282"/>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34;p22"/>
            <p:cNvSpPr txBox="1"/>
            <p:nvPr/>
          </p:nvSpPr>
          <p:spPr>
            <a:xfrm>
              <a:off x="3027863" y="54282"/>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EL</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335" name="Google Shape;335;p22"/>
            <p:cNvSpPr/>
            <p:nvPr/>
          </p:nvSpPr>
          <p:spPr>
            <a:xfrm>
              <a:off x="259346" y="721966"/>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336;p22"/>
            <p:cNvSpPr txBox="1"/>
            <p:nvPr/>
          </p:nvSpPr>
          <p:spPr>
            <a:xfrm>
              <a:off x="575785" y="721966"/>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Revenue growth</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2"/>
            <p:cNvSpPr/>
            <p:nvPr/>
          </p:nvSpPr>
          <p:spPr>
            <a:xfrm>
              <a:off x="1635851" y="775760"/>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22"/>
            <p:cNvSpPr txBox="1"/>
            <p:nvPr/>
          </p:nvSpPr>
          <p:spPr>
            <a:xfrm>
              <a:off x="1898496"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2.05%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2"/>
            <p:cNvSpPr/>
            <p:nvPr/>
          </p:nvSpPr>
          <p:spPr>
            <a:xfrm>
              <a:off x="2765218" y="775760"/>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p22"/>
            <p:cNvSpPr txBox="1"/>
            <p:nvPr/>
          </p:nvSpPr>
          <p:spPr>
            <a:xfrm>
              <a:off x="3027863" y="775760"/>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15.72%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2"/>
            <p:cNvSpPr/>
            <p:nvPr/>
          </p:nvSpPr>
          <p:spPr>
            <a:xfrm>
              <a:off x="259346" y="1443445"/>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42;p22"/>
            <p:cNvSpPr txBox="1"/>
            <p:nvPr/>
          </p:nvSpPr>
          <p:spPr>
            <a:xfrm>
              <a:off x="575785" y="1443445"/>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5 years of CAGR</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2"/>
            <p:cNvSpPr/>
            <p:nvPr/>
          </p:nvSpPr>
          <p:spPr>
            <a:xfrm>
              <a:off x="1635851" y="1497238"/>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4" name="Google Shape;344;p22"/>
            <p:cNvSpPr txBox="1"/>
            <p:nvPr/>
          </p:nvSpPr>
          <p:spPr>
            <a:xfrm>
              <a:off x="1898496" y="1497238"/>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3.72%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2"/>
            <p:cNvSpPr/>
            <p:nvPr/>
          </p:nvSpPr>
          <p:spPr>
            <a:xfrm>
              <a:off x="2765218" y="1497238"/>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6" name="Google Shape;346;p22"/>
            <p:cNvSpPr txBox="1"/>
            <p:nvPr/>
          </p:nvSpPr>
          <p:spPr>
            <a:xfrm>
              <a:off x="2948951" y="1507059"/>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6.09%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2"/>
            <p:cNvSpPr/>
            <p:nvPr/>
          </p:nvSpPr>
          <p:spPr>
            <a:xfrm>
              <a:off x="259346" y="2164923"/>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8" name="Google Shape;348;p22"/>
            <p:cNvSpPr txBox="1"/>
            <p:nvPr/>
          </p:nvSpPr>
          <p:spPr>
            <a:xfrm>
              <a:off x="575785" y="2164923"/>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ROE</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2"/>
            <p:cNvSpPr/>
            <p:nvPr/>
          </p:nvSpPr>
          <p:spPr>
            <a:xfrm>
              <a:off x="1635851" y="2218717"/>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0" name="Google Shape;350;p22"/>
            <p:cNvSpPr txBox="1"/>
            <p:nvPr/>
          </p:nvSpPr>
          <p:spPr>
            <a:xfrm>
              <a:off x="1952412" y="2218717"/>
              <a:ext cx="733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11.9%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2"/>
            <p:cNvSpPr/>
            <p:nvPr/>
          </p:nvSpPr>
          <p:spPr>
            <a:xfrm>
              <a:off x="2765218" y="2218717"/>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2" name="Google Shape;352;p22"/>
            <p:cNvSpPr txBox="1"/>
            <p:nvPr/>
          </p:nvSpPr>
          <p:spPr>
            <a:xfrm>
              <a:off x="3027863" y="2218717"/>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36.8%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2"/>
            <p:cNvSpPr/>
            <p:nvPr/>
          </p:nvSpPr>
          <p:spPr>
            <a:xfrm>
              <a:off x="259346" y="2886401"/>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4" name="Google Shape;354;p22"/>
            <p:cNvSpPr txBox="1"/>
            <p:nvPr/>
          </p:nvSpPr>
          <p:spPr>
            <a:xfrm>
              <a:off x="575785" y="2886401"/>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PEG</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2"/>
            <p:cNvSpPr/>
            <p:nvPr/>
          </p:nvSpPr>
          <p:spPr>
            <a:xfrm>
              <a:off x="1635851" y="2940196"/>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6" name="Google Shape;356;p22"/>
            <p:cNvSpPr txBox="1"/>
            <p:nvPr/>
          </p:nvSpPr>
          <p:spPr>
            <a:xfrm>
              <a:off x="1898496"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2"/>
            <p:cNvSpPr/>
            <p:nvPr/>
          </p:nvSpPr>
          <p:spPr>
            <a:xfrm>
              <a:off x="2765218" y="2940196"/>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8" name="Google Shape;358;p22"/>
            <p:cNvSpPr txBox="1"/>
            <p:nvPr/>
          </p:nvSpPr>
          <p:spPr>
            <a:xfrm>
              <a:off x="3027863" y="2940196"/>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2"/>
            <p:cNvSpPr/>
            <p:nvPr/>
          </p:nvSpPr>
          <p:spPr>
            <a:xfrm>
              <a:off x="259346" y="3607880"/>
              <a:ext cx="1582200" cy="6330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360;p22"/>
            <p:cNvSpPr txBox="1"/>
            <p:nvPr/>
          </p:nvSpPr>
          <p:spPr>
            <a:xfrm>
              <a:off x="575785" y="3607880"/>
              <a:ext cx="949200" cy="6330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Debt/ Equity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2"/>
            <p:cNvSpPr/>
            <p:nvPr/>
          </p:nvSpPr>
          <p:spPr>
            <a:xfrm>
              <a:off x="1635851" y="3661675"/>
              <a:ext cx="1313100" cy="5253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62;p22"/>
            <p:cNvSpPr txBox="1"/>
            <p:nvPr/>
          </p:nvSpPr>
          <p:spPr>
            <a:xfrm>
              <a:off x="1898496"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2"/>
            <p:cNvSpPr/>
            <p:nvPr/>
          </p:nvSpPr>
          <p:spPr>
            <a:xfrm>
              <a:off x="2765218" y="3661675"/>
              <a:ext cx="1313100" cy="5253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64;p22"/>
            <p:cNvSpPr txBox="1"/>
            <p:nvPr/>
          </p:nvSpPr>
          <p:spPr>
            <a:xfrm>
              <a:off x="3027863" y="3661675"/>
              <a:ext cx="787800" cy="5253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365" name="Google Shape;365;p22"/>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123 Shares | $19,190.46</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366" name="Google Shape;366;p22"/>
          <p:cNvSpPr txBox="1"/>
          <p:nvPr/>
        </p:nvSpPr>
        <p:spPr>
          <a:xfrm>
            <a:off x="762001" y="1510431"/>
            <a:ext cx="4089300" cy="5943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04-11-2019)</a:t>
            </a:r>
            <a:endParaRPr kumimoji="0" sz="11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005A3C"/>
                </a:solidFill>
                <a:effectLst/>
                <a:uLnTx/>
                <a:uFillTx/>
                <a:latin typeface="Cambria"/>
                <a:ea typeface="Cambria"/>
                <a:cs typeface="Cambria"/>
                <a:sym typeface="Cambria"/>
              </a:rPr>
              <a:t>60 Shares | $10,074.59</a:t>
            </a:r>
            <a:endParaRPr kumimoji="0" sz="1500" b="0" i="0" u="none" strike="noStrike" kern="0" cap="none" spc="0" normalizeH="0" baseline="0" noProof="0">
              <a:ln>
                <a:noFill/>
              </a:ln>
              <a:solidFill>
                <a:srgbClr val="005A3C"/>
              </a:solidFill>
              <a:effectLst/>
              <a:uLnTx/>
              <a:uFillTx/>
              <a:latin typeface="Cambria"/>
              <a:ea typeface="Cambria"/>
              <a:cs typeface="Cambria"/>
              <a:sym typeface="Cambria"/>
            </a:endParaRPr>
          </a:p>
        </p:txBody>
      </p:sp>
      <p:sp>
        <p:nvSpPr>
          <p:cNvPr id="367" name="Google Shape;367;p22"/>
          <p:cNvSpPr/>
          <p:nvPr/>
        </p:nvSpPr>
        <p:spPr>
          <a:xfrm>
            <a:off x="685988" y="2238839"/>
            <a:ext cx="4572000" cy="15465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The  Estée Lauder Companies Inc was founded in 1946 and is currently headquartered in New York, NY. The Estée Lauder Companies Inc  are a leading global manufacturer of skin care, makeup, hair care, and fragrance products. They market and sell products in over 150 countries. They primarily sell their products at upscale department stores, online, and spas. The Estée Lauder Companies Inc is part of the Consumer Staples sector and is in the Household and Personal Products industry. </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368" name="Google Shape;368;p22"/>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4" name="Google Shape;374;p23"/>
          <p:cNvSpPr txBox="1"/>
          <p:nvPr/>
        </p:nvSpPr>
        <p:spPr>
          <a:xfrm>
            <a:off x="685801" y="514351"/>
            <a:ext cx="7467599" cy="555497"/>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Cambria"/>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Overview</a:t>
            </a:r>
            <a:endParaRPr kumimoji="0" sz="2600" b="1"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375" name="Google Shape;375;p23"/>
          <p:cNvSpPr txBox="1"/>
          <p:nvPr/>
        </p:nvSpPr>
        <p:spPr>
          <a:xfrm>
            <a:off x="685800" y="916258"/>
            <a:ext cx="5600700" cy="307181"/>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To find stocks priced less than their intrinsic value</a:t>
            </a: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376" name="Google Shape;376;p23"/>
          <p:cNvGraphicFramePr/>
          <p:nvPr/>
        </p:nvGraphicFramePr>
        <p:xfrm>
          <a:off x="685800" y="1477028"/>
          <a:ext cx="3661050" cy="2709825"/>
        </p:xfrm>
        <a:graphic>
          <a:graphicData uri="http://schemas.openxmlformats.org/drawingml/2006/table">
            <a:tbl>
              <a:tblPr>
                <a:noFill/>
              </a:tblPr>
              <a:tblGrid>
                <a:gridCol w="1220325">
                  <a:extLst>
                    <a:ext uri="{9D8B030D-6E8A-4147-A177-3AD203B41FA5}">
                      <a16:colId xmlns:a16="http://schemas.microsoft.com/office/drawing/2014/main" val="20000"/>
                    </a:ext>
                  </a:extLst>
                </a:gridCol>
                <a:gridCol w="2440725">
                  <a:extLst>
                    <a:ext uri="{9D8B030D-6E8A-4147-A177-3AD203B41FA5}">
                      <a16:colId xmlns:a16="http://schemas.microsoft.com/office/drawing/2014/main" val="20001"/>
                    </a:ext>
                  </a:extLst>
                </a:gridCol>
              </a:tblGrid>
              <a:tr h="433200">
                <a:tc gridSpan="2">
                  <a:txBody>
                    <a:bodyPr/>
                    <a:lstStyle/>
                    <a:p>
                      <a:pPr marL="0" marR="0" lvl="0" indent="0" algn="ctr" rtl="0">
                        <a:spcBef>
                          <a:spcPts val="0"/>
                        </a:spcBef>
                        <a:spcAft>
                          <a:spcPts val="0"/>
                        </a:spcAft>
                        <a:buClr>
                          <a:schemeClr val="lt1"/>
                        </a:buClr>
                        <a:buSzPts val="400"/>
                        <a:buFont typeface="Cambria"/>
                        <a:buNone/>
                      </a:pPr>
                      <a:r>
                        <a:rPr lang="en" sz="1400">
                          <a:solidFill>
                            <a:schemeClr val="lt1"/>
                          </a:solidFill>
                          <a:latin typeface="Cambria"/>
                          <a:ea typeface="Cambria"/>
                          <a:cs typeface="Cambria"/>
                          <a:sym typeface="Cambria"/>
                        </a:rPr>
                        <a:t>BUY CRITERIA</a:t>
                      </a:r>
                      <a:endParaRPr sz="1100"/>
                    </a:p>
                  </a:txBody>
                  <a:tcPr marL="91450" marR="91450" marT="45725" marB="45725" anchor="ctr">
                    <a:lnL w="12700" cap="flat" cmpd="sng">
                      <a:solidFill>
                        <a:srgbClr val="436C3C"/>
                      </a:solidFill>
                      <a:prstDash val="solid"/>
                      <a:round/>
                      <a:headEnd type="none" w="sm" len="sm"/>
                      <a:tailEnd type="none" w="sm" len="sm"/>
                    </a:lnL>
                    <a:lnR w="12700" cap="flat" cmpd="sng">
                      <a:solidFill>
                        <a:srgbClr val="436C3C"/>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436C3C"/>
                      </a:solidFill>
                      <a:prstDash val="solid"/>
                      <a:round/>
                      <a:headEnd type="none" w="sm" len="sm"/>
                      <a:tailEnd type="none" w="sm" len="sm"/>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61035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Price/Sales</a:t>
                      </a:r>
                      <a:endParaRPr sz="1100"/>
                    </a:p>
                  </a:txBody>
                  <a:tcPr marL="91450" marR="91450" marT="45725" marB="45725">
                    <a:lnT w="12700" cap="flat" cmpd="sng">
                      <a:solidFill>
                        <a:srgbClr val="436C3C"/>
                      </a:solidFill>
                      <a:prstDash val="solid"/>
                      <a:round/>
                      <a:headEnd type="none" w="sm" len="sm"/>
                      <a:tailEnd type="none" w="sm" len="sm"/>
                    </a:lnT>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&lt; Industry Average</a:t>
                      </a:r>
                      <a:endParaRPr sz="1100"/>
                    </a:p>
                  </a:txBody>
                  <a:tcPr marL="91450" marR="91450" marT="45725" marB="45725">
                    <a:lnT w="12700" cap="flat" cmpd="sng">
                      <a:solidFill>
                        <a:srgbClr val="436C3C"/>
                      </a:solidFill>
                      <a:prstDash val="solid"/>
                      <a:round/>
                      <a:headEnd type="none" w="sm" len="sm"/>
                      <a:tailEnd type="none" w="sm" len="sm"/>
                    </a:lnT>
                    <a:solidFill>
                      <a:srgbClr val="D8D8D8"/>
                    </a:solidFill>
                  </a:tcPr>
                </a:tc>
                <a:extLst>
                  <a:ext uri="{0D108BD9-81ED-4DB2-BD59-A6C34878D82A}">
                    <a16:rowId xmlns:a16="http://schemas.microsoft.com/office/drawing/2014/main" val="10001"/>
                  </a:ext>
                </a:extLst>
              </a:tr>
              <a:tr h="61035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Price/Book </a:t>
                      </a:r>
                      <a:endParaRPr sz="1100"/>
                    </a:p>
                  </a:txBody>
                  <a:tcPr marL="91450" marR="91450" marT="45725" marB="45725">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&lt; Industry Average</a:t>
                      </a:r>
                      <a:endParaRPr sz="1100"/>
                    </a:p>
                  </a:txBody>
                  <a:tcPr marL="91450" marR="91450" marT="45725" marB="45725">
                    <a:solidFill>
                      <a:srgbClr val="D8D8D8"/>
                    </a:solidFill>
                  </a:tcPr>
                </a:tc>
                <a:extLst>
                  <a:ext uri="{0D108BD9-81ED-4DB2-BD59-A6C34878D82A}">
                    <a16:rowId xmlns:a16="http://schemas.microsoft.com/office/drawing/2014/main" val="10002"/>
                  </a:ext>
                </a:extLst>
              </a:tr>
              <a:tr h="668925">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Dividends</a:t>
                      </a:r>
                      <a:endParaRPr sz="1100"/>
                    </a:p>
                  </a:txBody>
                  <a:tcPr marL="91450" marR="91450" marT="45725" marB="45725">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&gt; Industry Average</a:t>
                      </a:r>
                      <a:endParaRPr sz="1100"/>
                    </a:p>
                  </a:txBody>
                  <a:tcPr marL="91450" marR="91450" marT="45725" marB="45725">
                    <a:solidFill>
                      <a:srgbClr val="D8D8D8"/>
                    </a:solidFill>
                  </a:tcPr>
                </a:tc>
                <a:extLst>
                  <a:ext uri="{0D108BD9-81ED-4DB2-BD59-A6C34878D82A}">
                    <a16:rowId xmlns:a16="http://schemas.microsoft.com/office/drawing/2014/main" val="10003"/>
                  </a:ext>
                </a:extLst>
              </a:tr>
              <a:tr h="38700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Free Cash Flow</a:t>
                      </a:r>
                      <a:endParaRPr sz="1100"/>
                    </a:p>
                  </a:txBody>
                  <a:tcPr marL="91450" marR="91450" marT="45725" marB="45725">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Positive</a:t>
                      </a:r>
                      <a:endParaRPr sz="1100"/>
                    </a:p>
                  </a:txBody>
                  <a:tcPr marL="91450" marR="91450" marT="45725" marB="45725">
                    <a:solidFill>
                      <a:srgbClr val="D8D8D8"/>
                    </a:solidFill>
                  </a:tcPr>
                </a:tc>
                <a:extLst>
                  <a:ext uri="{0D108BD9-81ED-4DB2-BD59-A6C34878D82A}">
                    <a16:rowId xmlns:a16="http://schemas.microsoft.com/office/drawing/2014/main" val="10004"/>
                  </a:ext>
                </a:extLst>
              </a:tr>
            </a:tbl>
          </a:graphicData>
        </a:graphic>
      </p:graphicFrame>
      <p:graphicFrame>
        <p:nvGraphicFramePr>
          <p:cNvPr id="377" name="Google Shape;377;p23"/>
          <p:cNvGraphicFramePr/>
          <p:nvPr/>
        </p:nvGraphicFramePr>
        <p:xfrm>
          <a:off x="4718367" y="1474391"/>
          <a:ext cx="3663625" cy="2715150"/>
        </p:xfrm>
        <a:graphic>
          <a:graphicData uri="http://schemas.openxmlformats.org/drawingml/2006/table">
            <a:tbl>
              <a:tblPr>
                <a:noFill/>
              </a:tblPr>
              <a:tblGrid>
                <a:gridCol w="1221200">
                  <a:extLst>
                    <a:ext uri="{9D8B030D-6E8A-4147-A177-3AD203B41FA5}">
                      <a16:colId xmlns:a16="http://schemas.microsoft.com/office/drawing/2014/main" val="20000"/>
                    </a:ext>
                  </a:extLst>
                </a:gridCol>
                <a:gridCol w="2442425">
                  <a:extLst>
                    <a:ext uri="{9D8B030D-6E8A-4147-A177-3AD203B41FA5}">
                      <a16:colId xmlns:a16="http://schemas.microsoft.com/office/drawing/2014/main" val="20001"/>
                    </a:ext>
                  </a:extLst>
                </a:gridCol>
              </a:tblGrid>
              <a:tr h="420300">
                <a:tc gridSpan="2">
                  <a:txBody>
                    <a:bodyPr/>
                    <a:lstStyle/>
                    <a:p>
                      <a:pPr marL="0" marR="0" lvl="0" indent="0" algn="ctr" rtl="0">
                        <a:spcBef>
                          <a:spcPts val="0"/>
                        </a:spcBef>
                        <a:spcAft>
                          <a:spcPts val="0"/>
                        </a:spcAft>
                        <a:buClr>
                          <a:schemeClr val="lt1"/>
                        </a:buClr>
                        <a:buSzPts val="400"/>
                        <a:buFont typeface="Cambria"/>
                        <a:buNone/>
                      </a:pPr>
                      <a:r>
                        <a:rPr lang="en" sz="1400">
                          <a:solidFill>
                            <a:schemeClr val="lt1"/>
                          </a:solidFill>
                          <a:latin typeface="Cambria"/>
                          <a:ea typeface="Cambria"/>
                          <a:cs typeface="Cambria"/>
                          <a:sym typeface="Cambria"/>
                        </a:rPr>
                        <a:t>SELL CRITERIA</a:t>
                      </a:r>
                      <a:endParaRPr sz="1100"/>
                    </a:p>
                  </a:txBody>
                  <a:tcPr marL="91450" marR="91450" marT="45725" marB="45725" anchor="ctr">
                    <a:lnL w="12700" cap="flat" cmpd="sng">
                      <a:solidFill>
                        <a:srgbClr val="436C3C"/>
                      </a:solidFill>
                      <a:prstDash val="solid"/>
                      <a:round/>
                      <a:headEnd type="none" w="sm" len="sm"/>
                      <a:tailEnd type="none" w="sm" len="sm"/>
                    </a:lnL>
                    <a:lnR w="12700" cap="flat" cmpd="sng">
                      <a:solidFill>
                        <a:srgbClr val="436C3C"/>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436C3C"/>
                      </a:solidFill>
                      <a:prstDash val="solid"/>
                      <a:round/>
                      <a:headEnd type="none" w="sm" len="sm"/>
                      <a:tailEnd type="none" w="sm" len="sm"/>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45695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Mergers or acquisitions</a:t>
                      </a:r>
                      <a:endParaRPr sz="1100"/>
                    </a:p>
                  </a:txBody>
                  <a:tcPr marL="91450" marR="91450" marT="45725" marB="45725">
                    <a:lnT w="12700" cap="flat" cmpd="sng">
                      <a:solidFill>
                        <a:srgbClr val="436C3C"/>
                      </a:solidFill>
                      <a:prstDash val="solid"/>
                      <a:round/>
                      <a:headEnd type="none" w="sm" len="sm"/>
                      <a:tailEnd type="none" w="sm" len="sm"/>
                    </a:lnT>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Any news in regards to M&amp;A activity</a:t>
                      </a:r>
                      <a:endParaRPr sz="1100"/>
                    </a:p>
                  </a:txBody>
                  <a:tcPr marL="91450" marR="91450" marT="45725" marB="45725">
                    <a:lnT w="12700" cap="flat" cmpd="sng">
                      <a:solidFill>
                        <a:srgbClr val="436C3C"/>
                      </a:solidFill>
                      <a:prstDash val="solid"/>
                      <a:round/>
                      <a:headEnd type="none" w="sm" len="sm"/>
                      <a:tailEnd type="none" w="sm" len="sm"/>
                    </a:lnT>
                    <a:solidFill>
                      <a:srgbClr val="D8D8D8"/>
                    </a:solidFill>
                  </a:tcPr>
                </a:tc>
                <a:extLst>
                  <a:ext uri="{0D108BD9-81ED-4DB2-BD59-A6C34878D82A}">
                    <a16:rowId xmlns:a16="http://schemas.microsoft.com/office/drawing/2014/main" val="10001"/>
                  </a:ext>
                </a:extLst>
              </a:tr>
              <a:tr h="482025">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Earnings</a:t>
                      </a:r>
                      <a:endParaRPr sz="1100"/>
                    </a:p>
                  </a:txBody>
                  <a:tcPr marL="91450" marR="91450" marT="45725" marB="45725">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Significant restatement </a:t>
                      </a:r>
                      <a:endParaRPr sz="1100"/>
                    </a:p>
                  </a:txBody>
                  <a:tcPr marL="91450" marR="91450" marT="45725" marB="45725">
                    <a:solidFill>
                      <a:srgbClr val="D8D8D8"/>
                    </a:solidFill>
                  </a:tcPr>
                </a:tc>
                <a:extLst>
                  <a:ext uri="{0D108BD9-81ED-4DB2-BD59-A6C34878D82A}">
                    <a16:rowId xmlns:a16="http://schemas.microsoft.com/office/drawing/2014/main" val="10002"/>
                  </a:ext>
                </a:extLst>
              </a:tr>
              <a:tr h="45695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Executive Management</a:t>
                      </a:r>
                      <a:endParaRPr sz="1100"/>
                    </a:p>
                  </a:txBody>
                  <a:tcPr marL="91450" marR="91450" marT="45725" marB="45725">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Changes to management</a:t>
                      </a:r>
                      <a:endParaRPr sz="1100"/>
                    </a:p>
                  </a:txBody>
                  <a:tcPr marL="91450" marR="91450" marT="45725" marB="45725">
                    <a:solidFill>
                      <a:srgbClr val="D8D8D8"/>
                    </a:solidFill>
                  </a:tcPr>
                </a:tc>
                <a:extLst>
                  <a:ext uri="{0D108BD9-81ED-4DB2-BD59-A6C34878D82A}">
                    <a16:rowId xmlns:a16="http://schemas.microsoft.com/office/drawing/2014/main" val="10003"/>
                  </a:ext>
                </a:extLst>
              </a:tr>
              <a:tr h="41690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Price Targets</a:t>
                      </a:r>
                      <a:endParaRPr sz="1100"/>
                    </a:p>
                  </a:txBody>
                  <a:tcPr marL="91450" marR="91450" marT="45725" marB="45725">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Exceeds initial price target</a:t>
                      </a:r>
                      <a:endParaRPr sz="1100"/>
                    </a:p>
                  </a:txBody>
                  <a:tcPr marL="91450" marR="91450" marT="45725" marB="45725">
                    <a:solidFill>
                      <a:srgbClr val="D8D8D8"/>
                    </a:solidFill>
                  </a:tcPr>
                </a:tc>
                <a:extLst>
                  <a:ext uri="{0D108BD9-81ED-4DB2-BD59-A6C34878D82A}">
                    <a16:rowId xmlns:a16="http://schemas.microsoft.com/office/drawing/2014/main" val="10004"/>
                  </a:ext>
                </a:extLst>
              </a:tr>
              <a:tr h="482025">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Price</a:t>
                      </a:r>
                      <a:endParaRPr sz="1100"/>
                    </a:p>
                  </a:txBody>
                  <a:tcPr marL="91450" marR="91450" marT="45725" marB="45725">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Trending downwards towards a stop loss  mark</a:t>
                      </a:r>
                      <a:endParaRPr sz="1100"/>
                    </a:p>
                  </a:txBody>
                  <a:tcPr marL="91450" marR="91450" marT="45725" marB="45725">
                    <a:solidFill>
                      <a:srgbClr val="D8D8D8"/>
                    </a:solidFill>
                  </a:tcPr>
                </a:tc>
                <a:extLst>
                  <a:ext uri="{0D108BD9-81ED-4DB2-BD59-A6C34878D82A}">
                    <a16:rowId xmlns:a16="http://schemas.microsoft.com/office/drawing/2014/main" val="10005"/>
                  </a:ext>
                </a:extLst>
              </a:tr>
            </a:tbl>
          </a:graphicData>
        </a:graphic>
      </p:graphicFrame>
      <p:sp>
        <p:nvSpPr>
          <p:cNvPr id="7" name="Google Shape;180;p18">
            <a:extLst>
              <a:ext uri="{FF2B5EF4-FFF2-40B4-BE49-F238E27FC236}">
                <a16:creationId xmlns:a16="http://schemas.microsoft.com/office/drawing/2014/main" id="{0D8DFEA4-4250-435A-AA41-4415FA0A9F38}"/>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3" name="Google Shape;383;p24"/>
          <p:cNvSpPr txBox="1">
            <a:spLocks noGrp="1"/>
          </p:cNvSpPr>
          <p:nvPr>
            <p:ph type="title"/>
          </p:nvPr>
        </p:nvSpPr>
        <p:spPr>
          <a:xfrm>
            <a:off x="685801" y="514351"/>
            <a:ext cx="7467599" cy="555497"/>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600"/>
              <a:buFont typeface="Cambria"/>
              <a:buNone/>
            </a:pPr>
            <a:r>
              <a:rPr lang="en" sz="2300" cap="none" dirty="0">
                <a:solidFill>
                  <a:schemeClr val="dk1"/>
                </a:solidFill>
                <a:latin typeface="+mj-lt"/>
                <a:ea typeface="Cambria"/>
                <a:cs typeface="Cambria"/>
                <a:sym typeface="Cambria"/>
              </a:rPr>
              <a:t>Value Strategy Overview</a:t>
            </a:r>
            <a:endParaRPr sz="2600" dirty="0">
              <a:solidFill>
                <a:schemeClr val="dk1"/>
              </a:solidFill>
              <a:latin typeface="+mj-lt"/>
              <a:ea typeface="Cambria"/>
              <a:cs typeface="Cambria"/>
              <a:sym typeface="Cambria"/>
            </a:endParaRPr>
          </a:p>
        </p:txBody>
      </p:sp>
      <p:sp>
        <p:nvSpPr>
          <p:cNvPr id="384" name="Google Shape;384;p24"/>
          <p:cNvSpPr txBox="1">
            <a:spLocks noGrp="1"/>
          </p:cNvSpPr>
          <p:nvPr>
            <p:ph type="body" idx="1"/>
          </p:nvPr>
        </p:nvSpPr>
        <p:spPr>
          <a:xfrm>
            <a:off x="4856126" y="1736275"/>
            <a:ext cx="3297300" cy="2152800"/>
          </a:xfrm>
          <a:prstGeom prst="rect">
            <a:avLst/>
          </a:prstGeom>
          <a:noFill/>
          <a:ln>
            <a:noFill/>
          </a:ln>
        </p:spPr>
        <p:txBody>
          <a:bodyPr spcFirstLastPara="1" wrap="square" lIns="68575" tIns="34275" rIns="68575" bIns="34275" anchor="t" anchorCtr="0">
            <a:noAutofit/>
          </a:bodyPr>
          <a:lstStyle/>
          <a:p>
            <a:pPr marL="342900" lvl="0" indent="-336550" algn="l" rtl="0">
              <a:lnSpc>
                <a:spcPct val="110000"/>
              </a:lnSpc>
              <a:spcBef>
                <a:spcPts val="0"/>
              </a:spcBef>
              <a:spcAft>
                <a:spcPts val="0"/>
              </a:spcAft>
              <a:buClr>
                <a:schemeClr val="dk1"/>
              </a:buClr>
              <a:buSzPts val="1500"/>
              <a:buFont typeface="Arial"/>
              <a:buAutoNum type="arabicPeriod"/>
            </a:pPr>
            <a:r>
              <a:rPr lang="en" sz="1500">
                <a:solidFill>
                  <a:schemeClr val="dk1"/>
                </a:solidFill>
                <a:latin typeface="Cambria"/>
                <a:ea typeface="Cambria"/>
                <a:cs typeface="Cambria"/>
                <a:sym typeface="Cambria"/>
              </a:rPr>
              <a:t>Target Corporation</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Arial"/>
              <a:buAutoNum type="arabicPeriod"/>
            </a:pPr>
            <a:r>
              <a:rPr lang="en" sz="1500">
                <a:solidFill>
                  <a:schemeClr val="dk1"/>
                </a:solidFill>
                <a:latin typeface="Cambria"/>
                <a:ea typeface="Cambria"/>
                <a:cs typeface="Cambria"/>
                <a:sym typeface="Cambria"/>
              </a:rPr>
              <a:t>Capital One</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Morgan Stanley</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Delta Air Lines, Inc.</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KeyCorp</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Canadian Natural Resources</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Norwegian Cruise Line Holdings</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Vodafone Group PLC</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MetLife, Inc.</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Cerner Corporation</a:t>
            </a:r>
            <a:endParaRPr sz="1500">
              <a:solidFill>
                <a:schemeClr val="dk1"/>
              </a:solidFill>
              <a:latin typeface="Cambria"/>
              <a:ea typeface="Cambria"/>
              <a:cs typeface="Cambria"/>
              <a:sym typeface="Cambria"/>
            </a:endParaRPr>
          </a:p>
          <a:p>
            <a:pPr marL="342900" lvl="0" indent="-336550" algn="l" rtl="0">
              <a:lnSpc>
                <a:spcPct val="110000"/>
              </a:lnSpc>
              <a:spcBef>
                <a:spcPts val="0"/>
              </a:spcBef>
              <a:spcAft>
                <a:spcPts val="0"/>
              </a:spcAft>
              <a:buClr>
                <a:schemeClr val="dk1"/>
              </a:buClr>
              <a:buSzPts val="1500"/>
              <a:buFont typeface="Cambria"/>
              <a:buAutoNum type="arabicPeriod"/>
            </a:pPr>
            <a:r>
              <a:rPr lang="en" sz="1500">
                <a:solidFill>
                  <a:schemeClr val="dk1"/>
                </a:solidFill>
                <a:latin typeface="Cambria"/>
                <a:ea typeface="Cambria"/>
                <a:cs typeface="Cambria"/>
                <a:sym typeface="Cambria"/>
              </a:rPr>
              <a:t>Eaton Corporation PLC</a:t>
            </a:r>
            <a:endParaRPr sz="1500">
              <a:solidFill>
                <a:schemeClr val="dk1"/>
              </a:solidFill>
              <a:latin typeface="Cambria"/>
              <a:ea typeface="Cambria"/>
              <a:cs typeface="Cambria"/>
              <a:sym typeface="Cambria"/>
            </a:endParaRPr>
          </a:p>
          <a:p>
            <a:pPr marL="342900" lvl="0" indent="-342900" algn="l" rtl="0">
              <a:lnSpc>
                <a:spcPct val="110000"/>
              </a:lnSpc>
              <a:spcBef>
                <a:spcPts val="500"/>
              </a:spcBef>
              <a:spcAft>
                <a:spcPts val="0"/>
              </a:spcAft>
              <a:buClr>
                <a:schemeClr val="dk1"/>
              </a:buClr>
              <a:buSzPts val="2400"/>
              <a:buNone/>
            </a:pPr>
            <a:endParaRPr sz="2400">
              <a:solidFill>
                <a:schemeClr val="dk1"/>
              </a:solidFill>
              <a:latin typeface="Cambria"/>
              <a:ea typeface="Cambria"/>
              <a:cs typeface="Cambria"/>
              <a:sym typeface="Cambria"/>
            </a:endParaRPr>
          </a:p>
        </p:txBody>
      </p:sp>
      <p:sp>
        <p:nvSpPr>
          <p:cNvPr id="385" name="Google Shape;385;p24"/>
          <p:cNvSpPr txBox="1"/>
          <p:nvPr/>
        </p:nvSpPr>
        <p:spPr>
          <a:xfrm>
            <a:off x="685800" y="1287666"/>
            <a:ext cx="3568700" cy="315422"/>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5A3C"/>
                </a:solidFill>
                <a:effectLst/>
                <a:uLnTx/>
                <a:uFillTx/>
                <a:latin typeface="Cambria"/>
                <a:ea typeface="Cambria"/>
                <a:cs typeface="Cambria"/>
                <a:sym typeface="Cambria"/>
              </a:rPr>
              <a:t>Stop Loss Criteria</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386" name="Google Shape;386;p24"/>
          <p:cNvSpPr txBox="1"/>
          <p:nvPr/>
        </p:nvSpPr>
        <p:spPr>
          <a:xfrm>
            <a:off x="4739639" y="1287666"/>
            <a:ext cx="3568700" cy="315422"/>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5A3C"/>
                </a:solidFill>
                <a:effectLst/>
                <a:uLnTx/>
                <a:uFillTx/>
                <a:latin typeface="Cambria"/>
                <a:ea typeface="Cambria"/>
                <a:cs typeface="Cambria"/>
                <a:sym typeface="Cambria"/>
              </a:rPr>
              <a:t>Acquisitions</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387" name="Google Shape;387;p24"/>
          <p:cNvSpPr txBox="1"/>
          <p:nvPr/>
        </p:nvSpPr>
        <p:spPr>
          <a:xfrm>
            <a:off x="685800" y="1866900"/>
            <a:ext cx="3810000" cy="1053941"/>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20% Loss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80;p18">
            <a:extLst>
              <a:ext uri="{FF2B5EF4-FFF2-40B4-BE49-F238E27FC236}">
                <a16:creationId xmlns:a16="http://schemas.microsoft.com/office/drawing/2014/main" id="{05125096-A03D-404E-848B-03F5082E3A9A}"/>
              </a:ext>
            </a:extLst>
          </p:cNvPr>
          <p:cNvSpPr txBox="1">
            <a:spLocks noGrp="1"/>
          </p:cNvSpPr>
          <p:nvPr>
            <p:ph type="sldNum" idx="12"/>
          </p:nvPr>
        </p:nvSpPr>
        <p:spPr>
          <a:xfrm>
            <a:off x="8586788" y="4889814"/>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5"/>
          <p:cNvSpPr txBox="1"/>
          <p:nvPr/>
        </p:nvSpPr>
        <p:spPr>
          <a:xfrm>
            <a:off x="762000" y="558656"/>
            <a:ext cx="5600700" cy="5555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393" name="Google Shape;393;p25"/>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Target Corporation| TGT </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394" name="Google Shape;394;p25"/>
          <p:cNvSpPr txBox="1"/>
          <p:nvPr/>
        </p:nvSpPr>
        <p:spPr>
          <a:xfrm>
            <a:off x="762000" y="1434244"/>
            <a:ext cx="4089300" cy="5309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02-06-2019)</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140 Shares | $9,945.60</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grpSp>
        <p:nvGrpSpPr>
          <p:cNvPr id="395" name="Google Shape;395;p25"/>
          <p:cNvGrpSpPr/>
          <p:nvPr/>
        </p:nvGrpSpPr>
        <p:grpSpPr>
          <a:xfrm>
            <a:off x="5500541" y="1315121"/>
            <a:ext cx="3251538" cy="2995959"/>
            <a:chOff x="1162" y="123343"/>
            <a:chExt cx="4335385" cy="3994612"/>
          </a:xfrm>
        </p:grpSpPr>
        <p:sp>
          <p:nvSpPr>
            <p:cNvPr id="396" name="Google Shape;396;p25"/>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7" name="Google Shape;397;p25"/>
            <p:cNvSpPr txBox="1"/>
            <p:nvPr/>
          </p:nvSpPr>
          <p:spPr>
            <a:xfrm>
              <a:off x="360385" y="123343"/>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5"/>
            <p:cNvSpPr/>
            <p:nvPr/>
          </p:nvSpPr>
          <p:spPr>
            <a:xfrm>
              <a:off x="1563780" y="184410"/>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9" name="Google Shape;399;p25"/>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5"/>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1" name="Google Shape;401;p25"/>
            <p:cNvSpPr txBox="1"/>
            <p:nvPr/>
          </p:nvSpPr>
          <p:spPr>
            <a:xfrm>
              <a:off x="3144001" y="184410"/>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TGT</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02" name="Google Shape;402;p25"/>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3" name="Google Shape;403;p25"/>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1563780" y="1003438"/>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5" name="Google Shape;405;p25"/>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0.6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5"/>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7" name="Google Shape;407;p25"/>
            <p:cNvSpPr txBox="1"/>
            <p:nvPr/>
          </p:nvSpPr>
          <p:spPr>
            <a:xfrm>
              <a:off x="3144001" y="1003438"/>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5"/>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25"/>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25"/>
            <p:cNvSpPr/>
            <p:nvPr/>
          </p:nvSpPr>
          <p:spPr>
            <a:xfrm>
              <a:off x="1563780" y="1822466"/>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25"/>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4.2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3" name="Google Shape;413;p25"/>
            <p:cNvSpPr txBox="1"/>
            <p:nvPr/>
          </p:nvSpPr>
          <p:spPr>
            <a:xfrm>
              <a:off x="3144001" y="1822466"/>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3.4</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5" name="Google Shape;415;p25"/>
            <p:cNvSpPr txBox="1"/>
            <p:nvPr/>
          </p:nvSpPr>
          <p:spPr>
            <a:xfrm>
              <a:off x="360385" y="2580426"/>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563780" y="2641494"/>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7" name="Google Shape;417;p25"/>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9" name="Google Shape;419;p25"/>
            <p:cNvSpPr txBox="1"/>
            <p:nvPr/>
          </p:nvSpPr>
          <p:spPr>
            <a:xfrm>
              <a:off x="3144001" y="2641494"/>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25"/>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563780" y="3460523"/>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3" name="Google Shape;423;p25"/>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5" name="Google Shape;425;p25"/>
            <p:cNvSpPr txBox="1"/>
            <p:nvPr/>
          </p:nvSpPr>
          <p:spPr>
            <a:xfrm>
              <a:off x="3144001" y="3460523"/>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sp>
        <p:nvSpPr>
          <p:cNvPr id="426" name="Google Shape;426;p25"/>
          <p:cNvSpPr txBox="1"/>
          <p:nvPr/>
        </p:nvSpPr>
        <p:spPr>
          <a:xfrm>
            <a:off x="728600" y="2098783"/>
            <a:ext cx="4332498"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50" b="0" i="0" u="none" strike="noStrike" kern="0" cap="none" spc="0" normalizeH="0" baseline="0" noProof="0" dirty="0">
                <a:ln>
                  <a:noFill/>
                </a:ln>
                <a:solidFill>
                  <a:srgbClr val="000000"/>
                </a:solidFill>
                <a:effectLst/>
                <a:uLnTx/>
                <a:uFillTx/>
                <a:latin typeface="Cambria"/>
                <a:ea typeface="Cambria"/>
                <a:cs typeface="Cambria"/>
                <a:sym typeface="Cambria"/>
              </a:rPr>
              <a:t>The Target Corporation was founded in 1902 and is currently headquartered in Minneapolis, MN. The Target Corporation operates general merchandise discount stores and an e-commerce site focused on merchandising operations that encompasses general merchandise and an assortment of food products. They work to differentiate themselves from competitors by offering signature categories (style, baby, kids, and wellness) that carry higher margins and faster growth rates than other areas of its business. The Target Corporation is part of the consumer staples sector and is in the discount stores  industry. </a:t>
            </a:r>
            <a:endParaRPr kumimoji="0" sz="1350" b="0" i="0" u="none" strike="noStrike" kern="0" cap="none" spc="0" normalizeH="0" baseline="0" noProof="0" dirty="0">
              <a:ln>
                <a:noFill/>
              </a:ln>
              <a:solidFill>
                <a:srgbClr val="000000"/>
              </a:solidFill>
              <a:effectLst/>
              <a:uLnTx/>
              <a:uFillTx/>
              <a:latin typeface="Arial"/>
              <a:cs typeface="Arial"/>
              <a:sym typeface="Arial"/>
            </a:endParaRPr>
          </a:p>
        </p:txBody>
      </p:sp>
      <p:sp>
        <p:nvSpPr>
          <p:cNvPr id="427" name="Google Shape;427;p25"/>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439" y="1553202"/>
            <a:ext cx="3632156" cy="2027272"/>
          </a:xfrm>
          <a:prstGeom prst="rect">
            <a:avLst/>
          </a:prstGeom>
          <a:ln w="19050">
            <a:noFill/>
          </a:ln>
        </p:spPr>
        <p:txBody>
          <a:bodyPr anchor="t">
            <a:noAutofit/>
          </a:bodyPr>
          <a:lstStyle/>
          <a:p>
            <a:pPr marL="0" indent="0">
              <a:buNone/>
            </a:pPr>
            <a:r>
              <a:rPr lang="en-US" sz="1400" dirty="0">
                <a:solidFill>
                  <a:srgbClr val="000000"/>
                </a:solidFill>
                <a:latin typeface="Cambria" charset="0"/>
                <a:ea typeface="Cambria" charset="0"/>
                <a:cs typeface="Cambria" charset="0"/>
              </a:rPr>
              <a:t>The Student-Managed Sellinger Applied Portfolio Fund “SAP Fund” was established to provide students with actual portfolio management experience. Students are exposed to various aspects of the portfolio management process, including asset valuation, diversification, portfolio optimization, asset selection, risk management, performance evaluation, and rebalancing . Each year the University may provide the SAP Fund with up to $</a:t>
            </a:r>
            <a:r>
              <a:rPr lang="en-US" sz="1600" dirty="0">
                <a:solidFill>
                  <a:srgbClr val="000000"/>
                </a:solidFill>
                <a:latin typeface="Cambria" charset="0"/>
                <a:ea typeface="Cambria" charset="0"/>
                <a:cs typeface="Cambria" charset="0"/>
              </a:rPr>
              <a:t>500,000</a:t>
            </a:r>
            <a:r>
              <a:rPr lang="en-US" sz="1400" dirty="0">
                <a:solidFill>
                  <a:srgbClr val="000000"/>
                </a:solidFill>
                <a:latin typeface="Cambria" charset="0"/>
                <a:ea typeface="Cambria" charset="0"/>
                <a:cs typeface="Cambria" charset="0"/>
              </a:rPr>
              <a:t> to invest. These funds are a component of the University’s endowment.</a:t>
            </a:r>
            <a:endParaRPr lang="en-US" dirty="0">
              <a:solidFill>
                <a:srgbClr val="000000"/>
              </a:solidFill>
              <a:latin typeface="Calibri" charset="0"/>
            </a:endParaRPr>
          </a:p>
          <a:p>
            <a:pPr marL="0" indent="0" algn="ctr">
              <a:buNone/>
            </a:pPr>
            <a:endParaRPr lang="en-US" sz="1600" dirty="0">
              <a:solidFill>
                <a:srgbClr val="000000"/>
              </a:solidFill>
              <a:latin typeface="Georgia" charset="0"/>
            </a:endParaRPr>
          </a:p>
        </p:txBody>
      </p:sp>
      <p:sp>
        <p:nvSpPr>
          <p:cNvPr id="18" name="TextBox 17"/>
          <p:cNvSpPr txBox="1"/>
          <p:nvPr/>
        </p:nvSpPr>
        <p:spPr>
          <a:xfrm>
            <a:off x="546439" y="1055722"/>
            <a:ext cx="3632156" cy="36933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defTabSz="685800">
              <a:buClrTx/>
            </a:pPr>
            <a:r>
              <a:rPr lang="en-US" sz="1800" b="1" kern="1200" dirty="0">
                <a:ln w="0"/>
                <a:solidFill>
                  <a:schemeClr val="tx2"/>
                </a:solidFill>
                <a:effectLst>
                  <a:outerShdw blurRad="38100" dist="25400" dir="5400000" algn="ctr" rotWithShape="0">
                    <a:srgbClr val="6E747A">
                      <a:alpha val="43000"/>
                    </a:srgbClr>
                  </a:outerShdw>
                </a:effectLst>
                <a:latin typeface="Cambria" charset="0"/>
                <a:ea typeface="Cambria" charset="0"/>
                <a:cs typeface="Cambria" charset="0"/>
              </a:rPr>
              <a:t>Background</a:t>
            </a:r>
            <a:endParaRPr lang="en-US" sz="1800" b="1" kern="1200" dirty="0">
              <a:ln w="0"/>
              <a:solidFill>
                <a:schemeClr val="tx2"/>
              </a:solidFill>
              <a:effectLst>
                <a:outerShdw blurRad="38100" dist="25400" dir="5400000" algn="ctr" rotWithShape="0">
                  <a:srgbClr val="6E747A">
                    <a:alpha val="43000"/>
                  </a:srgbClr>
                </a:outerShdw>
              </a:effectLst>
              <a:latin typeface="Calibri"/>
            </a:endParaRPr>
          </a:p>
        </p:txBody>
      </p:sp>
      <p:sp>
        <p:nvSpPr>
          <p:cNvPr id="19" name="TextBox 18"/>
          <p:cNvSpPr txBox="1"/>
          <p:nvPr/>
        </p:nvSpPr>
        <p:spPr>
          <a:xfrm>
            <a:off x="4821866" y="1055722"/>
            <a:ext cx="3630168" cy="36933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defTabSz="685800">
              <a:buClrTx/>
            </a:pPr>
            <a:r>
              <a:rPr lang="en-US" sz="1800" b="1" kern="1200" dirty="0">
                <a:solidFill>
                  <a:schemeClr val="tx2"/>
                </a:solidFill>
                <a:latin typeface="Cambria" charset="0"/>
                <a:ea typeface="Cambria" charset="0"/>
                <a:cs typeface="Cambria" charset="0"/>
              </a:rPr>
              <a:t>Process</a:t>
            </a:r>
            <a:endParaRPr lang="en-US" sz="1800" b="1" kern="1200" dirty="0">
              <a:solidFill>
                <a:schemeClr val="tx2"/>
              </a:solidFill>
              <a:latin typeface="Calibri"/>
            </a:endParaRPr>
          </a:p>
        </p:txBody>
      </p:sp>
      <p:sp>
        <p:nvSpPr>
          <p:cNvPr id="10" name="TextBox 12"/>
          <p:cNvSpPr txBox="1"/>
          <p:nvPr/>
        </p:nvSpPr>
        <p:spPr>
          <a:xfrm>
            <a:off x="4821866" y="1553202"/>
            <a:ext cx="3750135" cy="2739211"/>
          </a:xfrm>
          <a:prstGeom prst="rect">
            <a:avLst/>
          </a:prstGeom>
          <a:ln w="19050">
            <a:noFill/>
          </a:ln>
        </p:spPr>
        <p:txBody>
          <a:bodyPr wrap="square" rtlCol="0">
            <a:spAutoFit/>
          </a:bodyPr>
          <a:lstStyle/>
          <a:p>
            <a:pPr defTabSz="685800">
              <a:buClrTx/>
            </a:pPr>
            <a:r>
              <a:rPr lang="en-US" kern="1200" dirty="0">
                <a:solidFill>
                  <a:prstClr val="black"/>
                </a:solidFill>
                <a:latin typeface="Cambria" charset="0"/>
                <a:ea typeface="Cambria" charset="0"/>
                <a:cs typeface="Cambria" charset="0"/>
              </a:rPr>
              <a:t>The faculty hand selects 20 eligible students to manage the Sellinger Applied Portfolio Fund each semester.  Member participation stems from team formation to analyze and pitch stock recommendations for the fund to invest in. Members in their entirety then vote on whether the recommendations pass and are implemented into the fund.  </a:t>
            </a:r>
            <a:endParaRPr lang="en-US" sz="1600" kern="1200" dirty="0">
              <a:solidFill>
                <a:prstClr val="black"/>
              </a:solidFill>
              <a:latin typeface="Cambria" charset="0"/>
              <a:ea typeface="Cambria" charset="0"/>
              <a:cs typeface="Cambria" charset="0"/>
            </a:endParaRPr>
          </a:p>
          <a:p>
            <a:pPr algn="ctr" defTabSz="685800">
              <a:buClrTx/>
            </a:pPr>
            <a:endParaRPr lang="en-US" sz="1200" kern="1200" dirty="0">
              <a:solidFill>
                <a:prstClr val="black"/>
              </a:solidFill>
              <a:latin typeface="Cambria" charset="0"/>
              <a:ea typeface="Cambria" charset="0"/>
              <a:cs typeface="Cambria" charset="0"/>
            </a:endParaRPr>
          </a:p>
          <a:p>
            <a:pPr defTabSz="685800">
              <a:buClrTx/>
            </a:pPr>
            <a:endParaRPr lang="en-US" sz="1200" kern="1200" dirty="0">
              <a:solidFill>
                <a:prstClr val="black"/>
              </a:solidFill>
              <a:latin typeface="Cambria" charset="0"/>
              <a:ea typeface="Cambria" charset="0"/>
              <a:cs typeface="Cambria" charset="0"/>
            </a:endParaRPr>
          </a:p>
          <a:p>
            <a:pPr defTabSz="685800">
              <a:buClrTx/>
            </a:pPr>
            <a:endParaRPr lang="en-US" sz="1200" kern="1200" dirty="0">
              <a:solidFill>
                <a:prstClr val="black"/>
              </a:solidFill>
              <a:latin typeface="Cambria" charset="0"/>
              <a:ea typeface="Cambria" charset="0"/>
              <a:cs typeface="Cambria" charset="0"/>
            </a:endParaRPr>
          </a:p>
          <a:p>
            <a:pPr defTabSz="685800">
              <a:buClrTx/>
            </a:pPr>
            <a:endParaRPr lang="en-US" sz="1200" kern="1200" dirty="0">
              <a:solidFill>
                <a:prstClr val="black"/>
              </a:solidFill>
              <a:latin typeface="Cambria" charset="0"/>
              <a:ea typeface="Cambria" charset="0"/>
              <a:cs typeface="Cambria" charset="0"/>
            </a:endParaRPr>
          </a:p>
          <a:p>
            <a:pPr defTabSz="685800">
              <a:buClrTx/>
            </a:pPr>
            <a:endParaRPr lang="en-US" sz="1200" kern="1200" dirty="0">
              <a:solidFill>
                <a:prstClr val="black"/>
              </a:solidFill>
              <a:latin typeface="Cambria" charset="0"/>
              <a:ea typeface="Cambria" charset="0"/>
              <a:cs typeface="Cambria" charset="0"/>
            </a:endParaRPr>
          </a:p>
        </p:txBody>
      </p:sp>
      <p:sp>
        <p:nvSpPr>
          <p:cNvPr id="12" name="Title 7"/>
          <p:cNvSpPr>
            <a:spLocks noGrp="1"/>
          </p:cNvSpPr>
          <p:nvPr>
            <p:ph type="title"/>
          </p:nvPr>
        </p:nvSpPr>
        <p:spPr>
          <a:xfrm>
            <a:off x="597739" y="368502"/>
            <a:ext cx="7467600" cy="555498"/>
          </a:xfrm>
        </p:spPr>
        <p:txBody>
          <a:bodyPr/>
          <a:lstStyle/>
          <a:p>
            <a:pPr algn="ctr"/>
            <a:r>
              <a:rPr lang="en-US" sz="2300" b="1" dirty="0"/>
              <a:t>Sellinger Applied Portfolio Overview</a:t>
            </a:r>
            <a:endParaRPr lang="en-US" sz="2300" dirty="0"/>
          </a:p>
        </p:txBody>
      </p:sp>
      <p:sp>
        <p:nvSpPr>
          <p:cNvPr id="13" name="Google Shape;180;p18">
            <a:extLst>
              <a:ext uri="{FF2B5EF4-FFF2-40B4-BE49-F238E27FC236}">
                <a16:creationId xmlns:a16="http://schemas.microsoft.com/office/drawing/2014/main" id="{E7BDBECC-2000-4AB2-A38E-3DB8C0B9D855}"/>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6594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26"/>
          <p:cNvSpPr txBox="1"/>
          <p:nvPr/>
        </p:nvSpPr>
        <p:spPr>
          <a:xfrm>
            <a:off x="762000" y="558656"/>
            <a:ext cx="5600700" cy="5555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434" name="Google Shape;434;p26"/>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Capital One  | COF </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35" name="Google Shape;435;p26"/>
          <p:cNvSpPr txBox="1"/>
          <p:nvPr/>
        </p:nvSpPr>
        <p:spPr>
          <a:xfrm>
            <a:off x="762000" y="1434244"/>
            <a:ext cx="4089300" cy="5309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02-14-2019)</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125 Shares | $9,931.25</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grpSp>
        <p:nvGrpSpPr>
          <p:cNvPr id="436" name="Google Shape;436;p26"/>
          <p:cNvGrpSpPr/>
          <p:nvPr/>
        </p:nvGrpSpPr>
        <p:grpSpPr>
          <a:xfrm>
            <a:off x="5500541" y="1315121"/>
            <a:ext cx="3251538" cy="2995959"/>
            <a:chOff x="1162" y="123343"/>
            <a:chExt cx="4335385" cy="3994612"/>
          </a:xfrm>
        </p:grpSpPr>
        <p:sp>
          <p:nvSpPr>
            <p:cNvPr id="437" name="Google Shape;437;p26"/>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8" name="Google Shape;438;p26"/>
            <p:cNvSpPr txBox="1"/>
            <p:nvPr/>
          </p:nvSpPr>
          <p:spPr>
            <a:xfrm>
              <a:off x="360385" y="123343"/>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6"/>
            <p:cNvSpPr/>
            <p:nvPr/>
          </p:nvSpPr>
          <p:spPr>
            <a:xfrm>
              <a:off x="1563780" y="184410"/>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0" name="Google Shape;440;p26"/>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6"/>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2" name="Google Shape;442;p26"/>
            <p:cNvSpPr txBox="1"/>
            <p:nvPr/>
          </p:nvSpPr>
          <p:spPr>
            <a:xfrm>
              <a:off x="3144001" y="184410"/>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COF</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43" name="Google Shape;443;p26"/>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4" name="Google Shape;444;p26"/>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6"/>
            <p:cNvSpPr/>
            <p:nvPr/>
          </p:nvSpPr>
          <p:spPr>
            <a:xfrm>
              <a:off x="1563780" y="1003438"/>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6" name="Google Shape;446;p26"/>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4.7</a:t>
              </a:r>
              <a:endParaRPr kumimoji="0" sz="9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47" name="Google Shape;447;p26"/>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8" name="Google Shape;448;p26"/>
            <p:cNvSpPr txBox="1"/>
            <p:nvPr/>
          </p:nvSpPr>
          <p:spPr>
            <a:xfrm>
              <a:off x="3144001" y="1003438"/>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1.3</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49" name="Google Shape;449;p26"/>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0" name="Google Shape;450;p26"/>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6"/>
            <p:cNvSpPr/>
            <p:nvPr/>
          </p:nvSpPr>
          <p:spPr>
            <a:xfrm>
              <a:off x="1563780" y="1822466"/>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2" name="Google Shape;452;p26"/>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4.6</a:t>
              </a:r>
              <a:endParaRPr kumimoji="0" sz="9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53" name="Google Shape;453;p26"/>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4" name="Google Shape;454;p26"/>
            <p:cNvSpPr txBox="1"/>
            <p:nvPr/>
          </p:nvSpPr>
          <p:spPr>
            <a:xfrm>
              <a:off x="3144001" y="1822466"/>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0.7</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55" name="Google Shape;455;p26"/>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6" name="Google Shape;456;p26"/>
            <p:cNvSpPr txBox="1"/>
            <p:nvPr/>
          </p:nvSpPr>
          <p:spPr>
            <a:xfrm>
              <a:off x="360385" y="2580426"/>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6"/>
            <p:cNvSpPr/>
            <p:nvPr/>
          </p:nvSpPr>
          <p:spPr>
            <a:xfrm>
              <a:off x="1563780" y="2641494"/>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8" name="Google Shape;458;p26"/>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0.9%</a:t>
              </a:r>
              <a:endParaRPr kumimoji="0" sz="9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59" name="Google Shape;459;p26"/>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0" name="Google Shape;460;p26"/>
            <p:cNvSpPr txBox="1"/>
            <p:nvPr/>
          </p:nvSpPr>
          <p:spPr>
            <a:xfrm>
              <a:off x="3144001" y="2641494"/>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2.1%</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61" name="Google Shape;461;p26"/>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2" name="Google Shape;462;p26"/>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6"/>
            <p:cNvSpPr/>
            <p:nvPr/>
          </p:nvSpPr>
          <p:spPr>
            <a:xfrm>
              <a:off x="1563780" y="3460523"/>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4" name="Google Shape;464;p26"/>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65" name="Google Shape;465;p26"/>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6" name="Google Shape;466;p26"/>
            <p:cNvSpPr txBox="1"/>
            <p:nvPr/>
          </p:nvSpPr>
          <p:spPr>
            <a:xfrm>
              <a:off x="3144001" y="3460523"/>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sp>
        <p:nvSpPr>
          <p:cNvPr id="467" name="Google Shape;467;p26"/>
          <p:cNvSpPr txBox="1"/>
          <p:nvPr/>
        </p:nvSpPr>
        <p:spPr>
          <a:xfrm>
            <a:off x="726024"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Capital One is a financial holding company founded in 1988.  Capital One is a diversified lender in 3 segments.  It is the third largest issuer of credit cards, and also operates in Consumer Banking and Commercial Banking.  Its services range from credit cards, checking &amp; savings, Auto Loans, Business, and Commercial. Ranked number 100 on the Fortune 500 Company list, Capital One is a top 10 U.S. bank with a market capitalization of 36.4 billion.  Capital One is headquartered in McLean, VA and is run by CEO Richard. D. Fairbank</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180;p18">
            <a:extLst>
              <a:ext uri="{FF2B5EF4-FFF2-40B4-BE49-F238E27FC236}">
                <a16:creationId xmlns:a16="http://schemas.microsoft.com/office/drawing/2014/main" id="{E1F1EAAB-6DA6-4AD7-ABCC-7F3E2EDB1B86}"/>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27"/>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474" name="Google Shape;474;p27"/>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Morgan Stanley  | MS</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75" name="Google Shape;475;p27"/>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02-14-2019)</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245 Shares | $9,976.40</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grpSp>
        <p:nvGrpSpPr>
          <p:cNvPr id="476" name="Google Shape;476;p27"/>
          <p:cNvGrpSpPr/>
          <p:nvPr/>
        </p:nvGrpSpPr>
        <p:grpSpPr>
          <a:xfrm>
            <a:off x="5500541" y="1315121"/>
            <a:ext cx="3251539" cy="2995959"/>
            <a:chOff x="1162" y="123343"/>
            <a:chExt cx="4335385" cy="3994612"/>
          </a:xfrm>
        </p:grpSpPr>
        <p:sp>
          <p:nvSpPr>
            <p:cNvPr id="477" name="Google Shape;477;p27"/>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8" name="Google Shape;478;p27"/>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7"/>
            <p:cNvSpPr/>
            <p:nvPr/>
          </p:nvSpPr>
          <p:spPr>
            <a:xfrm>
              <a:off x="1563780" y="184410"/>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0" name="Google Shape;480;p27"/>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7"/>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2" name="Google Shape;482;p27"/>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MS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483" name="Google Shape;483;p27"/>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4" name="Google Shape;484;p27"/>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7"/>
            <p:cNvSpPr/>
            <p:nvPr/>
          </p:nvSpPr>
          <p:spPr>
            <a:xfrm>
              <a:off x="1563780" y="1003438"/>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27"/>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7"/>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8" name="Google Shape;488;p27"/>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7"/>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0" name="Google Shape;490;p27"/>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7"/>
            <p:cNvSpPr/>
            <p:nvPr/>
          </p:nvSpPr>
          <p:spPr>
            <a:xfrm>
              <a:off x="1563780" y="1822466"/>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2" name="Google Shape;492;p27"/>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3" name="Google Shape;493;p27"/>
            <p:cNvSpPr txBox="1"/>
            <p:nvPr/>
          </p:nvSpPr>
          <p:spPr>
            <a:xfrm>
              <a:off x="3119154" y="179639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7"/>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5" name="Google Shape;495;p27"/>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7"/>
            <p:cNvSpPr/>
            <p:nvPr/>
          </p:nvSpPr>
          <p:spPr>
            <a:xfrm>
              <a:off x="1563780" y="2641494"/>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7" name="Google Shape;497;p27"/>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7"/>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9" name="Google Shape;499;p27"/>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7"/>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1" name="Google Shape;501;p27"/>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7"/>
            <p:cNvSpPr/>
            <p:nvPr/>
          </p:nvSpPr>
          <p:spPr>
            <a:xfrm>
              <a:off x="1563780" y="3460523"/>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3" name="Google Shape;503;p27"/>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7"/>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5" name="Google Shape;505;p27"/>
            <p:cNvSpPr txBox="1"/>
            <p:nvPr/>
          </p:nvSpPr>
          <p:spPr>
            <a:xfrm>
              <a:off x="3144001"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506" name="Google Shape;506;p27"/>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507" name="Google Shape;507;p27"/>
          <p:cNvSpPr txBox="1"/>
          <p:nvPr/>
        </p:nvSpPr>
        <p:spPr>
          <a:xfrm>
            <a:off x="728601"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Morgan Stanley is a multinational investment bank and financial services company. It was founded by Henry Sturgis Morgan and Harold Stanley in 1935 and has since grown to employ 50,000+ employees. The company has offices in 42 countries and its clients include corporations, governments, institutions, and individuals. The three business segments that Morgan Stanley operates in are Institutional Securities, Wealth Management, and Investment Management.</a:t>
            </a: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endParaRPr>
          </a:p>
        </p:txBody>
      </p:sp>
      <p:sp>
        <p:nvSpPr>
          <p:cNvPr id="38" name="Google Shape;180;p18">
            <a:extLst>
              <a:ext uri="{FF2B5EF4-FFF2-40B4-BE49-F238E27FC236}">
                <a16:creationId xmlns:a16="http://schemas.microsoft.com/office/drawing/2014/main" id="{1306B845-B1E2-46FE-8B8C-EEF6EB21383F}"/>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3" name="Google Shape;513;p28"/>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a:ln>
                <a:noFill/>
              </a:ln>
              <a:solidFill>
                <a:srgbClr val="000000"/>
              </a:solidFill>
              <a:effectLst/>
              <a:uLnTx/>
              <a:uFillTx/>
              <a:latin typeface="+mj-lt"/>
              <a:ea typeface="Cambria"/>
              <a:cs typeface="Cambria"/>
              <a:sym typeface="Cambria"/>
            </a:endParaRPr>
          </a:p>
        </p:txBody>
      </p:sp>
      <p:sp>
        <p:nvSpPr>
          <p:cNvPr id="514" name="Google Shape;514;p28"/>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Delta Air Lines, Inc.  | DAL</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515" name="Google Shape;515;p28"/>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02-19-2019)</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300 Shares | $15,021.00</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516" name="Google Shape;516;p28"/>
          <p:cNvSpPr txBox="1"/>
          <p:nvPr/>
        </p:nvSpPr>
        <p:spPr>
          <a:xfrm>
            <a:off x="728601"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Originally founded as a crop dusting operation in 1924, Delta has since grown into one of the world’s largest global airlines. It is headquartered in Atlanta, Georgia and employs 86,000+ people. Delta operates a fleet of over 800 aircrafts serving more than 180 million customers each year. It has been ranked No. 1 in the Business Travel News Annual Airline survey for seven consecutive years. </a:t>
            </a:r>
            <a:endParaRPr kumimoji="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grpSp>
        <p:nvGrpSpPr>
          <p:cNvPr id="517" name="Google Shape;517;p28"/>
          <p:cNvGrpSpPr/>
          <p:nvPr/>
        </p:nvGrpSpPr>
        <p:grpSpPr>
          <a:xfrm>
            <a:off x="5500541" y="1315121"/>
            <a:ext cx="3251539" cy="2995959"/>
            <a:chOff x="1162" y="123343"/>
            <a:chExt cx="4335385" cy="3994612"/>
          </a:xfrm>
        </p:grpSpPr>
        <p:sp>
          <p:nvSpPr>
            <p:cNvPr id="518" name="Google Shape;518;p28"/>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28"/>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8"/>
            <p:cNvSpPr/>
            <p:nvPr/>
          </p:nvSpPr>
          <p:spPr>
            <a:xfrm>
              <a:off x="1563780" y="184410"/>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28"/>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8"/>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3" name="Google Shape;523;p28"/>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DAL</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524" name="Google Shape;524;p28"/>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28"/>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8"/>
            <p:cNvSpPr/>
            <p:nvPr/>
          </p:nvSpPr>
          <p:spPr>
            <a:xfrm>
              <a:off x="1563780" y="1003438"/>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28"/>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0.9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8"/>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28"/>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8"/>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28"/>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8"/>
            <p:cNvSpPr/>
            <p:nvPr/>
          </p:nvSpPr>
          <p:spPr>
            <a:xfrm>
              <a:off x="1563780" y="1822466"/>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28"/>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28"/>
            <p:cNvSpPr txBox="1"/>
            <p:nvPr/>
          </p:nvSpPr>
          <p:spPr>
            <a:xfrm>
              <a:off x="3119154" y="179639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2.47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8"/>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6" name="Google Shape;536;p28"/>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8"/>
            <p:cNvSpPr/>
            <p:nvPr/>
          </p:nvSpPr>
          <p:spPr>
            <a:xfrm>
              <a:off x="1563780" y="2641494"/>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8" name="Google Shape;538;p28"/>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1.1%.</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8"/>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0" name="Google Shape;540;p28"/>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8"/>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2" name="Google Shape;542;p28"/>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8"/>
            <p:cNvSpPr/>
            <p:nvPr/>
          </p:nvSpPr>
          <p:spPr>
            <a:xfrm>
              <a:off x="1563780" y="3460523"/>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4" name="Google Shape;544;p28"/>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8"/>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6" name="Google Shape;546;p28"/>
            <p:cNvSpPr txBox="1"/>
            <p:nvPr/>
          </p:nvSpPr>
          <p:spPr>
            <a:xfrm>
              <a:off x="3144001"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547" name="Google Shape;547;p28"/>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38" name="Google Shape;180;p18">
            <a:extLst>
              <a:ext uri="{FF2B5EF4-FFF2-40B4-BE49-F238E27FC236}">
                <a16:creationId xmlns:a16="http://schemas.microsoft.com/office/drawing/2014/main" id="{056A1271-847A-4B14-A921-3347AD675D4C}"/>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9"/>
          <p:cNvSpPr txBox="1"/>
          <p:nvPr/>
        </p:nvSpPr>
        <p:spPr>
          <a:xfrm>
            <a:off x="762000" y="558656"/>
            <a:ext cx="5600700" cy="5555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553" name="Google Shape;553;p29"/>
          <p:cNvSpPr txBox="1"/>
          <p:nvPr/>
        </p:nvSpPr>
        <p:spPr>
          <a:xfrm>
            <a:off x="762000" y="1434244"/>
            <a:ext cx="4089300" cy="5309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02-21-2019)</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575 Shares | $10,192.11</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grpSp>
        <p:nvGrpSpPr>
          <p:cNvPr id="554" name="Google Shape;554;p29"/>
          <p:cNvGrpSpPr/>
          <p:nvPr/>
        </p:nvGrpSpPr>
        <p:grpSpPr>
          <a:xfrm>
            <a:off x="5500541" y="1315121"/>
            <a:ext cx="3251538" cy="2995959"/>
            <a:chOff x="1162" y="123343"/>
            <a:chExt cx="4335385" cy="3994612"/>
          </a:xfrm>
        </p:grpSpPr>
        <p:sp>
          <p:nvSpPr>
            <p:cNvPr id="555" name="Google Shape;555;p29"/>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6" name="Google Shape;556;p29"/>
            <p:cNvSpPr txBox="1"/>
            <p:nvPr/>
          </p:nvSpPr>
          <p:spPr>
            <a:xfrm>
              <a:off x="360385" y="123343"/>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9"/>
            <p:cNvSpPr/>
            <p:nvPr/>
          </p:nvSpPr>
          <p:spPr>
            <a:xfrm>
              <a:off x="1563780" y="184410"/>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8" name="Google Shape;558;p29"/>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9"/>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0" name="Google Shape;560;p29"/>
            <p:cNvSpPr txBox="1"/>
            <p:nvPr/>
          </p:nvSpPr>
          <p:spPr>
            <a:xfrm>
              <a:off x="3144001" y="184410"/>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KEY</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561" name="Google Shape;561;p29"/>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2" name="Google Shape;562;p29"/>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9"/>
            <p:cNvSpPr/>
            <p:nvPr/>
          </p:nvSpPr>
          <p:spPr>
            <a:xfrm>
              <a:off x="1563780" y="1003438"/>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4" name="Google Shape;564;p29"/>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3.8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9"/>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6" name="Google Shape;566;p29"/>
            <p:cNvSpPr txBox="1"/>
            <p:nvPr/>
          </p:nvSpPr>
          <p:spPr>
            <a:xfrm>
              <a:off x="3144001" y="1003438"/>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8" name="Google Shape;568;p29"/>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9"/>
            <p:cNvSpPr/>
            <p:nvPr/>
          </p:nvSpPr>
          <p:spPr>
            <a:xfrm>
              <a:off x="1563780" y="1822466"/>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0" name="Google Shape;570;p29"/>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9"/>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2" name="Google Shape;572;p29"/>
            <p:cNvSpPr txBox="1"/>
            <p:nvPr/>
          </p:nvSpPr>
          <p:spPr>
            <a:xfrm>
              <a:off x="3144001" y="1822466"/>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1.3</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9"/>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4" name="Google Shape;574;p29"/>
            <p:cNvSpPr txBox="1"/>
            <p:nvPr/>
          </p:nvSpPr>
          <p:spPr>
            <a:xfrm>
              <a:off x="360385" y="2580426"/>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9"/>
            <p:cNvSpPr/>
            <p:nvPr/>
          </p:nvSpPr>
          <p:spPr>
            <a:xfrm>
              <a:off x="1563780" y="2641494"/>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6" name="Google Shape;576;p29"/>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2.4%</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9"/>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8" name="Google Shape;578;p29"/>
            <p:cNvSpPr txBox="1"/>
            <p:nvPr/>
          </p:nvSpPr>
          <p:spPr>
            <a:xfrm>
              <a:off x="3144001" y="2641494"/>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3.82%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9"/>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0" name="Google Shape;580;p29"/>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9"/>
            <p:cNvSpPr/>
            <p:nvPr/>
          </p:nvSpPr>
          <p:spPr>
            <a:xfrm>
              <a:off x="1563780" y="3460523"/>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2" name="Google Shape;582;p29"/>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9"/>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4" name="Google Shape;584;p29"/>
            <p:cNvSpPr txBox="1"/>
            <p:nvPr/>
          </p:nvSpPr>
          <p:spPr>
            <a:xfrm>
              <a:off x="3144001" y="3460523"/>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sp>
        <p:nvSpPr>
          <p:cNvPr id="585" name="Google Shape;585;p29"/>
          <p:cNvSpPr txBox="1"/>
          <p:nvPr/>
        </p:nvSpPr>
        <p:spPr>
          <a:xfrm>
            <a:off x="726024"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rPr>
              <a:t>KeyCorp was founded in 1958 and is currently headquartered in Cleveland, OH. KeyCorp is a bank-based financial services company. The Company operates through its subsidiary, KeyBank National Association (KeyBank), which is engaged in providing banking services. They have their services in 16 states. KeyCorp offers its Products and Services in more than 1,197 Retail Banking</a:t>
            </a: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rPr>
              <a:t>Locations, and 1,572 ATMs. KeyCorp is part of the Financial Services sector and is in the U.S. Regional Banks industry. </a:t>
            </a: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
        <p:nvSpPr>
          <p:cNvPr id="586" name="Google Shape;586;p29"/>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KeyCorp| KEY </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587" name="Google Shape;587;p29"/>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3" name="Google Shape;593;p30"/>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594" name="Google Shape;594;p30"/>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Canadian Natural Resources  | CNQ</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595" name="Google Shape;595;p30"/>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02-27-2019)</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356 Shares | $10,190.89</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grpSp>
        <p:nvGrpSpPr>
          <p:cNvPr id="596" name="Google Shape;596;p30"/>
          <p:cNvGrpSpPr/>
          <p:nvPr/>
        </p:nvGrpSpPr>
        <p:grpSpPr>
          <a:xfrm>
            <a:off x="5500541" y="1315121"/>
            <a:ext cx="3251539" cy="2995959"/>
            <a:chOff x="1162" y="123343"/>
            <a:chExt cx="4335385" cy="3994612"/>
          </a:xfrm>
        </p:grpSpPr>
        <p:sp>
          <p:nvSpPr>
            <p:cNvPr id="597" name="Google Shape;597;p30"/>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8" name="Google Shape;598;p30"/>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0"/>
            <p:cNvSpPr/>
            <p:nvPr/>
          </p:nvSpPr>
          <p:spPr>
            <a:xfrm>
              <a:off x="1563780" y="184410"/>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0" name="Google Shape;600;p30"/>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30"/>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2" name="Google Shape;602;p30"/>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CNQ</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603" name="Google Shape;603;p30"/>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4" name="Google Shape;604;p30"/>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30"/>
            <p:cNvSpPr/>
            <p:nvPr/>
          </p:nvSpPr>
          <p:spPr>
            <a:xfrm>
              <a:off x="1563780" y="1003438"/>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p30"/>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0"/>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30"/>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0"/>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0" name="Google Shape;610;p30"/>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0"/>
            <p:cNvSpPr/>
            <p:nvPr/>
          </p:nvSpPr>
          <p:spPr>
            <a:xfrm>
              <a:off x="1563780" y="1822466"/>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2" name="Google Shape;612;p30"/>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3" name="Google Shape;613;p30"/>
            <p:cNvSpPr txBox="1"/>
            <p:nvPr/>
          </p:nvSpPr>
          <p:spPr>
            <a:xfrm>
              <a:off x="3119154" y="179639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1.4</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0"/>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5" name="Google Shape;615;p30"/>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0"/>
            <p:cNvSpPr/>
            <p:nvPr/>
          </p:nvSpPr>
          <p:spPr>
            <a:xfrm>
              <a:off x="1563780" y="2641494"/>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p30"/>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2.1%.</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0"/>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9" name="Google Shape;619;p30"/>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0"/>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1" name="Google Shape;621;p30"/>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30"/>
            <p:cNvSpPr/>
            <p:nvPr/>
          </p:nvSpPr>
          <p:spPr>
            <a:xfrm>
              <a:off x="1563780" y="3460523"/>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3" name="Google Shape;623;p30"/>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0"/>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5" name="Google Shape;625;p30"/>
            <p:cNvSpPr txBox="1"/>
            <p:nvPr/>
          </p:nvSpPr>
          <p:spPr>
            <a:xfrm>
              <a:off x="3144001"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626" name="Google Shape;626;p30"/>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627" name="Google Shape;627;p30"/>
          <p:cNvSpPr txBox="1"/>
          <p:nvPr/>
        </p:nvSpPr>
        <p:spPr>
          <a:xfrm>
            <a:off x="728601"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Canadian Natural Resources is a Canadian oil and gas exploration, development, and production company. It was founded in 1973 and the company headquarters are in Calgary, Canada. Canadian Natural Resources is the largest independent natural gas producer and heavy crude oil producer in Canada. The company has one of the largest undeveloped land bases in the Western Canadian Sedimentary Basin.</a:t>
            </a: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endParaRPr>
          </a:p>
        </p:txBody>
      </p:sp>
      <p:sp>
        <p:nvSpPr>
          <p:cNvPr id="38" name="Google Shape;180;p18">
            <a:extLst>
              <a:ext uri="{FF2B5EF4-FFF2-40B4-BE49-F238E27FC236}">
                <a16:creationId xmlns:a16="http://schemas.microsoft.com/office/drawing/2014/main" id="{43D283BF-1A67-4E68-9DCF-70A5F6CD8440}"/>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1"/>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633" name="Google Shape;633;p31"/>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Norwegian Cruise Line Holdings | NCLH </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634" name="Google Shape;634;p31"/>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dirty="0">
                <a:ln>
                  <a:noFill/>
                </a:ln>
                <a:solidFill>
                  <a:srgbClr val="005A3C"/>
                </a:solidFill>
                <a:effectLst/>
                <a:uLnTx/>
                <a:uFillTx/>
                <a:latin typeface="Cambria"/>
                <a:ea typeface="Cambria"/>
                <a:cs typeface="Cambria"/>
                <a:sym typeface="Cambria"/>
              </a:rPr>
              <a:t>Position (Date Purchased: 03-13-2019)</a:t>
            </a:r>
            <a:endParaRPr kumimoji="0" sz="1600" b="1" i="0" u="none" strike="noStrike" kern="0" cap="none" spc="0" normalizeH="0" baseline="0" noProof="0" dirty="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005A3C"/>
                </a:solidFill>
                <a:effectLst/>
                <a:uLnTx/>
                <a:uFillTx/>
                <a:latin typeface="Cambria"/>
                <a:ea typeface="Cambria"/>
                <a:cs typeface="Cambria"/>
                <a:sym typeface="Cambria"/>
              </a:rPr>
              <a:t>180 Shares | $9,944.23</a:t>
            </a:r>
            <a:endParaRPr kumimoji="0" sz="1800" b="0" i="0" u="none" strike="noStrike" kern="0" cap="none" spc="0" normalizeH="0" baseline="0" noProof="0" dirty="0">
              <a:ln>
                <a:noFill/>
              </a:ln>
              <a:solidFill>
                <a:srgbClr val="436C3C"/>
              </a:solidFill>
              <a:effectLst/>
              <a:uLnTx/>
              <a:uFillTx/>
              <a:latin typeface="Cambria"/>
              <a:ea typeface="Cambria"/>
              <a:cs typeface="Cambria"/>
              <a:sym typeface="Cambria"/>
            </a:endParaRPr>
          </a:p>
        </p:txBody>
      </p:sp>
      <p:grpSp>
        <p:nvGrpSpPr>
          <p:cNvPr id="635" name="Google Shape;635;p31"/>
          <p:cNvGrpSpPr/>
          <p:nvPr/>
        </p:nvGrpSpPr>
        <p:grpSpPr>
          <a:xfrm>
            <a:off x="5500541" y="1315121"/>
            <a:ext cx="3251539" cy="2995959"/>
            <a:chOff x="1162" y="123343"/>
            <a:chExt cx="4335385" cy="3994612"/>
          </a:xfrm>
        </p:grpSpPr>
        <p:sp>
          <p:nvSpPr>
            <p:cNvPr id="636" name="Google Shape;636;p31"/>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7" name="Google Shape;637;p31"/>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31"/>
            <p:cNvSpPr/>
            <p:nvPr/>
          </p:nvSpPr>
          <p:spPr>
            <a:xfrm>
              <a:off x="1563780" y="184410"/>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9" name="Google Shape;639;p31"/>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31"/>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1" name="Google Shape;641;p31"/>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SJM</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642" name="Google Shape;642;p31"/>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3" name="Google Shape;643;p31"/>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31"/>
            <p:cNvSpPr/>
            <p:nvPr/>
          </p:nvSpPr>
          <p:spPr>
            <a:xfrm>
              <a:off x="1563780" y="1003438"/>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5" name="Google Shape;645;p31"/>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31"/>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7" name="Google Shape;647;p31"/>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1"/>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9" name="Google Shape;649;p31"/>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1"/>
            <p:cNvSpPr/>
            <p:nvPr/>
          </p:nvSpPr>
          <p:spPr>
            <a:xfrm>
              <a:off x="1563780" y="1822466"/>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1" name="Google Shape;651;p31"/>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1"/>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3" name="Google Shape;653;p31"/>
            <p:cNvSpPr txBox="1"/>
            <p:nvPr/>
          </p:nvSpPr>
          <p:spPr>
            <a:xfrm>
              <a:off x="3144001"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1"/>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5" name="Google Shape;655;p31"/>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1"/>
            <p:cNvSpPr/>
            <p:nvPr/>
          </p:nvSpPr>
          <p:spPr>
            <a:xfrm>
              <a:off x="1563780" y="2641494"/>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7" name="Google Shape;657;p31"/>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1.5</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1"/>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9" name="Google Shape;659;p31"/>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1"/>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1" name="Google Shape;661;p31"/>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1"/>
            <p:cNvSpPr/>
            <p:nvPr/>
          </p:nvSpPr>
          <p:spPr>
            <a:xfrm>
              <a:off x="1563780" y="3460523"/>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3" name="Google Shape;663;p31"/>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31"/>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5" name="Google Shape;665;p31"/>
            <p:cNvSpPr txBox="1"/>
            <p:nvPr/>
          </p:nvSpPr>
          <p:spPr>
            <a:xfrm>
              <a:off x="3144001"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666" name="Google Shape;666;p31"/>
          <p:cNvSpPr txBox="1"/>
          <p:nvPr/>
        </p:nvSpPr>
        <p:spPr>
          <a:xfrm>
            <a:off x="726024"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Norwegian Cruise Line Holdings was founded in 1966 and is currently headquartered in Miami, FL. Norwegian Cruise Line Holdings operates the Norwegian Cruise Line, Oceania Cruises, and Regent Seven Seas Cruises brands. They have a wide range of cruise destinations across the entire globe. They own and operate 25 ships with approximately 50,400 berths. Norwegian Cruise Line Holdings  is part of the Consumer Cyclical sector and is in the leisure industry.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
        <p:nvSpPr>
          <p:cNvPr id="667" name="Google Shape;667;p31"/>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3" name="Google Shape;673;p32"/>
          <p:cNvSpPr txBox="1"/>
          <p:nvPr/>
        </p:nvSpPr>
        <p:spPr>
          <a:xfrm>
            <a:off x="762000" y="558656"/>
            <a:ext cx="5600700" cy="5555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674" name="Google Shape;674;p32"/>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0000"/>
                </a:solidFill>
                <a:effectLst/>
                <a:uLnTx/>
                <a:uFillTx/>
                <a:latin typeface="Cambria"/>
                <a:ea typeface="Cambria"/>
                <a:cs typeface="Cambria"/>
                <a:sym typeface="Cambria"/>
              </a:rPr>
              <a:t>Vodafone Group Plc  | VOD</a:t>
            </a:r>
            <a:endParaRPr kumimoji="0" sz="1200" b="1"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675" name="Google Shape;675;p32"/>
          <p:cNvSpPr txBox="1"/>
          <p:nvPr/>
        </p:nvSpPr>
        <p:spPr>
          <a:xfrm>
            <a:off x="762000" y="1434244"/>
            <a:ext cx="4089300" cy="5309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dirty="0">
                <a:ln>
                  <a:noFill/>
                </a:ln>
                <a:solidFill>
                  <a:srgbClr val="005A3C"/>
                </a:solidFill>
                <a:effectLst/>
                <a:uLnTx/>
                <a:uFillTx/>
                <a:latin typeface="Cambria"/>
                <a:ea typeface="Cambria"/>
                <a:cs typeface="Cambria"/>
                <a:sym typeface="Cambria"/>
              </a:rPr>
              <a:t>Position (Date Purchased: 03-13-2019)</a:t>
            </a:r>
            <a:endParaRPr kumimoji="0" sz="1600" b="1" i="0" u="none" strike="noStrike" kern="0" cap="none" spc="0" normalizeH="0" baseline="0" noProof="0" dirty="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005A3C"/>
                </a:solidFill>
                <a:effectLst/>
                <a:uLnTx/>
                <a:uFillTx/>
                <a:latin typeface="Cambria"/>
                <a:ea typeface="Cambria"/>
                <a:cs typeface="Cambria"/>
                <a:sym typeface="Cambria"/>
              </a:rPr>
              <a:t>550 Shares | $10,120</a:t>
            </a:r>
            <a:endParaRPr kumimoji="0" sz="1800" b="0" i="0" u="none" strike="noStrike" kern="0" cap="none" spc="0" normalizeH="0" baseline="0" noProof="0" dirty="0">
              <a:ln>
                <a:noFill/>
              </a:ln>
              <a:solidFill>
                <a:srgbClr val="436C3C"/>
              </a:solidFill>
              <a:effectLst/>
              <a:uLnTx/>
              <a:uFillTx/>
              <a:latin typeface="Cambria"/>
              <a:ea typeface="Cambria"/>
              <a:cs typeface="Cambria"/>
              <a:sym typeface="Cambria"/>
            </a:endParaRPr>
          </a:p>
        </p:txBody>
      </p:sp>
      <p:sp>
        <p:nvSpPr>
          <p:cNvPr id="676" name="Google Shape;676;p32"/>
          <p:cNvSpPr txBox="1"/>
          <p:nvPr/>
        </p:nvSpPr>
        <p:spPr>
          <a:xfrm>
            <a:off x="728601"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Founded in 1983, Vodafone is one of the largest telecommunications companies in the world.  They offer mobile devices, mobile &amp; fixed &amp; TV connectivity.  VOdafone is an industry leader in IoT solutions and also offers Cloud, security, carrier &amp; connectivity services.  Vodafone’s network reaches 182 countries, and was named 2019’s Global Network Services Leader by Gartner.</a:t>
            </a:r>
            <a:r>
              <a:rPr lang="en" dirty="0">
                <a:latin typeface="Cambria"/>
                <a:ea typeface="Cambria"/>
                <a:cs typeface="Cambria"/>
                <a:sym typeface="Cambria"/>
              </a:rPr>
              <a:t> </a:t>
            </a: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Vodafone is headquartered in Newbury, UK and operates under CEO Nick Read.</a:t>
            </a:r>
            <a:endParaRPr kumimoji="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grpSp>
        <p:nvGrpSpPr>
          <p:cNvPr id="677" name="Google Shape;677;p32"/>
          <p:cNvGrpSpPr/>
          <p:nvPr/>
        </p:nvGrpSpPr>
        <p:grpSpPr>
          <a:xfrm>
            <a:off x="5500541" y="1315121"/>
            <a:ext cx="3251539" cy="2995959"/>
            <a:chOff x="1162" y="123343"/>
            <a:chExt cx="4335385" cy="3994612"/>
          </a:xfrm>
        </p:grpSpPr>
        <p:sp>
          <p:nvSpPr>
            <p:cNvPr id="678" name="Google Shape;678;p32"/>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9" name="Google Shape;679;p32"/>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32"/>
            <p:cNvSpPr/>
            <p:nvPr/>
          </p:nvSpPr>
          <p:spPr>
            <a:xfrm>
              <a:off x="1563780" y="184410"/>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1" name="Google Shape;681;p32"/>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32"/>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3" name="Google Shape;683;p32"/>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VOD</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684" name="Google Shape;684;p32"/>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5" name="Google Shape;685;p32"/>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1563780" y="1003438"/>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7" name="Google Shape;687;p32"/>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1.4</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32"/>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9" name="Google Shape;689;p32"/>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1" name="Google Shape;691;p32"/>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32"/>
            <p:cNvSpPr/>
            <p:nvPr/>
          </p:nvSpPr>
          <p:spPr>
            <a:xfrm>
              <a:off x="1563780" y="1822466"/>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3" name="Google Shape;693;p32"/>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4" name="Google Shape;694;p32"/>
            <p:cNvSpPr txBox="1"/>
            <p:nvPr/>
          </p:nvSpPr>
          <p:spPr>
            <a:xfrm>
              <a:off x="3119154" y="179639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32"/>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6" name="Google Shape;696;p32"/>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1563780" y="2641494"/>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8" name="Google Shape;698;p32"/>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4.3%.</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32"/>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0" name="Google Shape;700;p32"/>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9.8%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2" name="Google Shape;702;p32"/>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563780" y="3460523"/>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4" name="Google Shape;704;p32"/>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p32"/>
            <p:cNvSpPr txBox="1"/>
            <p:nvPr/>
          </p:nvSpPr>
          <p:spPr>
            <a:xfrm>
              <a:off x="3144001"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707" name="Google Shape;707;p32"/>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38" name="Google Shape;180;p18">
            <a:extLst>
              <a:ext uri="{FF2B5EF4-FFF2-40B4-BE49-F238E27FC236}">
                <a16:creationId xmlns:a16="http://schemas.microsoft.com/office/drawing/2014/main" id="{6D289A00-F54D-49B1-A480-0FB9EF87007A}"/>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3" name="Google Shape;713;p33"/>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714" name="Google Shape;714;p33"/>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MetLife, Inc.  | MET</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715" name="Google Shape;715;p33"/>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03-27-2019)</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240 Shares | $10,117.10</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grpSp>
        <p:nvGrpSpPr>
          <p:cNvPr id="716" name="Google Shape;716;p33"/>
          <p:cNvGrpSpPr/>
          <p:nvPr/>
        </p:nvGrpSpPr>
        <p:grpSpPr>
          <a:xfrm>
            <a:off x="5500541" y="1315121"/>
            <a:ext cx="3251539" cy="2995959"/>
            <a:chOff x="1162" y="123343"/>
            <a:chExt cx="4335385" cy="3994612"/>
          </a:xfrm>
        </p:grpSpPr>
        <p:sp>
          <p:nvSpPr>
            <p:cNvPr id="717" name="Google Shape;717;p33"/>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8" name="Google Shape;718;p33"/>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3"/>
            <p:cNvSpPr/>
            <p:nvPr/>
          </p:nvSpPr>
          <p:spPr>
            <a:xfrm>
              <a:off x="1563780" y="184410"/>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0" name="Google Shape;720;p33"/>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3"/>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2" name="Google Shape;722;p33"/>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MET</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723" name="Google Shape;723;p33"/>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4" name="Google Shape;724;p33"/>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3"/>
            <p:cNvSpPr/>
            <p:nvPr/>
          </p:nvSpPr>
          <p:spPr>
            <a:xfrm>
              <a:off x="1563780" y="1003438"/>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6" name="Google Shape;726;p33"/>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0.8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3"/>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8" name="Google Shape;728;p33"/>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3"/>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0" name="Google Shape;730;p33"/>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3"/>
            <p:cNvSpPr/>
            <p:nvPr/>
          </p:nvSpPr>
          <p:spPr>
            <a:xfrm>
              <a:off x="1563780" y="1822466"/>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2" name="Google Shape;732;p33"/>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3" name="Google Shape;733;p33"/>
            <p:cNvSpPr txBox="1"/>
            <p:nvPr/>
          </p:nvSpPr>
          <p:spPr>
            <a:xfrm>
              <a:off x="3119154" y="179639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3"/>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5" name="Google Shape;735;p33"/>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3"/>
            <p:cNvSpPr/>
            <p:nvPr/>
          </p:nvSpPr>
          <p:spPr>
            <a:xfrm>
              <a:off x="1563780" y="2641494"/>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7" name="Google Shape;737;p33"/>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2.9%.</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3"/>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9" name="Google Shape;739;p33"/>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4.0%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3"/>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1" name="Google Shape;741;p33"/>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3"/>
            <p:cNvSpPr/>
            <p:nvPr/>
          </p:nvSpPr>
          <p:spPr>
            <a:xfrm>
              <a:off x="1563780" y="3460523"/>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3" name="Google Shape;743;p33"/>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3"/>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5" name="Google Shape;745;p33"/>
            <p:cNvSpPr txBox="1"/>
            <p:nvPr/>
          </p:nvSpPr>
          <p:spPr>
            <a:xfrm>
              <a:off x="3144001"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746" name="Google Shape;746;p33"/>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1.1</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747" name="Google Shape;747;p33"/>
          <p:cNvSpPr txBox="1"/>
          <p:nvPr/>
        </p:nvSpPr>
        <p:spPr>
          <a:xfrm>
            <a:off x="728601"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MetLife is one of the world’s leading financial service companies. It was founded in 1868 and has since grown to employ 49,000+ people. MetLife has 90 million customers in over 60 countries around the world. The company focuses on providing insurance, annuities, employee benefits, and asset management to help its individual and institutional customers navigate their constantly changing world.</a:t>
            </a: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endParaRPr>
          </a:p>
        </p:txBody>
      </p:sp>
      <p:sp>
        <p:nvSpPr>
          <p:cNvPr id="38" name="Google Shape;180;p18">
            <a:extLst>
              <a:ext uri="{FF2B5EF4-FFF2-40B4-BE49-F238E27FC236}">
                <a16:creationId xmlns:a16="http://schemas.microsoft.com/office/drawing/2014/main" id="{EFB7E286-FAF2-40EF-9D50-87DCFBF82BFF}"/>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34"/>
          <p:cNvSpPr txBox="1"/>
          <p:nvPr/>
        </p:nvSpPr>
        <p:spPr>
          <a:xfrm>
            <a:off x="762000" y="558656"/>
            <a:ext cx="5600700" cy="5555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753" name="Google Shape;753;p34"/>
          <p:cNvSpPr txBox="1"/>
          <p:nvPr/>
        </p:nvSpPr>
        <p:spPr>
          <a:xfrm>
            <a:off x="762000" y="1434244"/>
            <a:ext cx="4089300" cy="5309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dirty="0">
                <a:ln>
                  <a:noFill/>
                </a:ln>
                <a:solidFill>
                  <a:srgbClr val="005A3C"/>
                </a:solidFill>
                <a:effectLst/>
                <a:uLnTx/>
                <a:uFillTx/>
                <a:latin typeface="Cambria"/>
                <a:ea typeface="Cambria"/>
                <a:cs typeface="Cambria"/>
                <a:sym typeface="Cambria"/>
              </a:rPr>
              <a:t>Position (Date Purchased: 04-05-2019)</a:t>
            </a:r>
            <a:endParaRPr kumimoji="0" sz="1600" b="1" i="0" u="none" strike="noStrike" kern="0" cap="none" spc="0" normalizeH="0" baseline="0" noProof="0" dirty="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005A3C"/>
                </a:solidFill>
                <a:effectLst/>
                <a:uLnTx/>
                <a:uFillTx/>
                <a:latin typeface="Cambria"/>
                <a:ea typeface="Cambria"/>
                <a:cs typeface="Cambria"/>
                <a:sym typeface="Cambria"/>
              </a:rPr>
              <a:t>175 Shares | $9,980.25</a:t>
            </a:r>
            <a:endParaRPr kumimoji="0" sz="1800" b="0" i="0" u="none" strike="noStrike" kern="0" cap="none" spc="0" normalizeH="0" baseline="0" noProof="0" dirty="0">
              <a:ln>
                <a:noFill/>
              </a:ln>
              <a:solidFill>
                <a:srgbClr val="436C3C"/>
              </a:solidFill>
              <a:effectLst/>
              <a:uLnTx/>
              <a:uFillTx/>
              <a:latin typeface="Cambria"/>
              <a:ea typeface="Cambria"/>
              <a:cs typeface="Cambria"/>
              <a:sym typeface="Cambria"/>
            </a:endParaRPr>
          </a:p>
        </p:txBody>
      </p:sp>
      <p:grpSp>
        <p:nvGrpSpPr>
          <p:cNvPr id="754" name="Google Shape;754;p34"/>
          <p:cNvGrpSpPr/>
          <p:nvPr/>
        </p:nvGrpSpPr>
        <p:grpSpPr>
          <a:xfrm>
            <a:off x="5500541" y="1315121"/>
            <a:ext cx="3251538" cy="2995959"/>
            <a:chOff x="1162" y="123343"/>
            <a:chExt cx="4335385" cy="3994612"/>
          </a:xfrm>
        </p:grpSpPr>
        <p:sp>
          <p:nvSpPr>
            <p:cNvPr id="755" name="Google Shape;755;p34"/>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6" name="Google Shape;756;p34"/>
            <p:cNvSpPr txBox="1"/>
            <p:nvPr/>
          </p:nvSpPr>
          <p:spPr>
            <a:xfrm>
              <a:off x="360385" y="123343"/>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4"/>
            <p:cNvSpPr/>
            <p:nvPr/>
          </p:nvSpPr>
          <p:spPr>
            <a:xfrm>
              <a:off x="1563780" y="184410"/>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34"/>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4"/>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0" name="Google Shape;760;p34"/>
            <p:cNvSpPr txBox="1"/>
            <p:nvPr/>
          </p:nvSpPr>
          <p:spPr>
            <a:xfrm>
              <a:off x="3144001" y="184410"/>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CERN</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761" name="Google Shape;761;p34"/>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2" name="Google Shape;762;p34"/>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4"/>
            <p:cNvSpPr/>
            <p:nvPr/>
          </p:nvSpPr>
          <p:spPr>
            <a:xfrm>
              <a:off x="1563780" y="1003438"/>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4" name="Google Shape;764;p34"/>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4.7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34"/>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6" name="Google Shape;766;p34"/>
            <p:cNvSpPr txBox="1"/>
            <p:nvPr/>
          </p:nvSpPr>
          <p:spPr>
            <a:xfrm>
              <a:off x="3144001" y="1003438"/>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34"/>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8" name="Google Shape;768;p34"/>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4"/>
            <p:cNvSpPr/>
            <p:nvPr/>
          </p:nvSpPr>
          <p:spPr>
            <a:xfrm>
              <a:off x="1563780" y="1822466"/>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0" name="Google Shape;770;p34"/>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5.8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4"/>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2" name="Google Shape;772;p34"/>
            <p:cNvSpPr txBox="1"/>
            <p:nvPr/>
          </p:nvSpPr>
          <p:spPr>
            <a:xfrm>
              <a:off x="3144001" y="1822466"/>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4"/>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4" name="Google Shape;774;p34"/>
            <p:cNvSpPr txBox="1"/>
            <p:nvPr/>
          </p:nvSpPr>
          <p:spPr>
            <a:xfrm>
              <a:off x="360385" y="2580426"/>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4"/>
            <p:cNvSpPr/>
            <p:nvPr/>
          </p:nvSpPr>
          <p:spPr>
            <a:xfrm>
              <a:off x="1563780" y="2641494"/>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6" name="Google Shape;776;p34"/>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4"/>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8" name="Google Shape;778;p34"/>
            <p:cNvSpPr txBox="1"/>
            <p:nvPr/>
          </p:nvSpPr>
          <p:spPr>
            <a:xfrm>
              <a:off x="3144001" y="2641494"/>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4"/>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0" name="Google Shape;780;p34"/>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4"/>
            <p:cNvSpPr/>
            <p:nvPr/>
          </p:nvSpPr>
          <p:spPr>
            <a:xfrm>
              <a:off x="1563780" y="3460523"/>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2" name="Google Shape;782;p34"/>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4"/>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4" name="Google Shape;784;p34"/>
            <p:cNvSpPr txBox="1"/>
            <p:nvPr/>
          </p:nvSpPr>
          <p:spPr>
            <a:xfrm>
              <a:off x="3144001" y="3460523"/>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sp>
        <p:nvSpPr>
          <p:cNvPr id="785" name="Google Shape;785;p34"/>
          <p:cNvSpPr txBox="1"/>
          <p:nvPr/>
        </p:nvSpPr>
        <p:spPr>
          <a:xfrm>
            <a:off x="726024" y="2192780"/>
            <a:ext cx="4377604"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a:ea typeface="Cambria"/>
                <a:cs typeface="Cambria"/>
                <a:sym typeface="Cambria"/>
              </a:rPr>
              <a:t>Cerner Corporation  was founded in 1979 and is currently headquartered in Kansas City, MO. Cerner is a top-tier healthcare information technology supplier that helps its clients improve efficiency within their complex healthcare systems. They provide 27,500 facilities including software, hardware, and services in 35 countries. Cerner’s services are used in over 30% of hospitals in the United States. Cerner Corporation is part of the Technology sector and is in the Health Information Services industry.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
        <p:nvSpPr>
          <p:cNvPr id="786" name="Google Shape;786;p34"/>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0000"/>
                </a:solidFill>
                <a:effectLst/>
                <a:uLnTx/>
                <a:uFillTx/>
                <a:latin typeface="Cambria"/>
                <a:ea typeface="Cambria"/>
                <a:cs typeface="Cambria"/>
                <a:sym typeface="Cambria"/>
              </a:rPr>
              <a:t>Cerner Corporation | CERN </a:t>
            </a:r>
            <a:endParaRPr kumimoji="0" sz="1200" b="1"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787" name="Google Shape;787;p34"/>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3" name="Google Shape;793;p35"/>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Value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794" name="Google Shape;794;p35"/>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Eaton Corporation PLC  | ETN</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795" name="Google Shape;795;p35"/>
          <p:cNvSpPr txBox="1"/>
          <p:nvPr/>
        </p:nvSpPr>
        <p:spPr>
          <a:xfrm>
            <a:off x="762000" y="1434244"/>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dirty="0">
                <a:ln>
                  <a:noFill/>
                </a:ln>
                <a:solidFill>
                  <a:schemeClr val="bg2"/>
                </a:solidFill>
                <a:effectLst/>
                <a:uLnTx/>
                <a:uFillTx/>
                <a:latin typeface="Cambria"/>
                <a:ea typeface="Cambria"/>
                <a:cs typeface="Cambria"/>
                <a:sym typeface="Cambria"/>
              </a:rPr>
              <a:t>Position (Date Purchased: 04-11-2019)</a:t>
            </a:r>
            <a:endParaRPr kumimoji="0" sz="1600" b="1" i="0" u="none" strike="noStrike" kern="0" cap="none" spc="0" normalizeH="0" baseline="0" noProof="0" dirty="0">
              <a:ln>
                <a:noFill/>
              </a:ln>
              <a:solidFill>
                <a:schemeClr val="bg2"/>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chemeClr val="bg2"/>
                </a:solidFill>
                <a:effectLst/>
                <a:uLnTx/>
                <a:uFillTx/>
                <a:latin typeface="Cambria"/>
                <a:ea typeface="Cambria"/>
                <a:cs typeface="Cambria"/>
                <a:sym typeface="Cambria"/>
              </a:rPr>
              <a:t>120 Shares | $9,946.49</a:t>
            </a:r>
            <a:endParaRPr kumimoji="0" sz="1800" b="0" i="0" u="none" strike="noStrike" kern="0" cap="none" spc="0" normalizeH="0" baseline="0" noProof="0" dirty="0">
              <a:ln>
                <a:noFill/>
              </a:ln>
              <a:solidFill>
                <a:schemeClr val="bg2"/>
              </a:solidFill>
              <a:effectLst/>
              <a:uLnTx/>
              <a:uFillTx/>
              <a:latin typeface="Cambria"/>
              <a:ea typeface="Cambria"/>
              <a:cs typeface="Cambria"/>
              <a:sym typeface="Cambria"/>
            </a:endParaRPr>
          </a:p>
        </p:txBody>
      </p:sp>
      <p:grpSp>
        <p:nvGrpSpPr>
          <p:cNvPr id="796" name="Google Shape;796;p35"/>
          <p:cNvGrpSpPr/>
          <p:nvPr/>
        </p:nvGrpSpPr>
        <p:grpSpPr>
          <a:xfrm>
            <a:off x="5500541" y="1315121"/>
            <a:ext cx="3251539" cy="2995959"/>
            <a:chOff x="1162" y="123343"/>
            <a:chExt cx="4335385" cy="3994612"/>
          </a:xfrm>
        </p:grpSpPr>
        <p:sp>
          <p:nvSpPr>
            <p:cNvPr id="797" name="Google Shape;797;p35"/>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8" name="Google Shape;798;p35"/>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5"/>
            <p:cNvSpPr/>
            <p:nvPr/>
          </p:nvSpPr>
          <p:spPr>
            <a:xfrm>
              <a:off x="1563780" y="184410"/>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0" name="Google Shape;800;p35"/>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5"/>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2" name="Google Shape;802;p35"/>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ETN</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803" name="Google Shape;803;p35"/>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4" name="Google Shape;804;p35"/>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FFFFFF"/>
                  </a:solidFill>
                  <a:effectLst/>
                  <a:uLnTx/>
                  <a:uFillTx/>
                  <a:latin typeface="Cambria"/>
                  <a:ea typeface="Cambria"/>
                  <a:cs typeface="Cambria"/>
                  <a:sym typeface="Cambria"/>
                </a:rPr>
                <a:t>Price/ Sales </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805" name="Google Shape;805;p35"/>
            <p:cNvSpPr/>
            <p:nvPr/>
          </p:nvSpPr>
          <p:spPr>
            <a:xfrm>
              <a:off x="1563780" y="1003438"/>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6" name="Google Shape;806;p35"/>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5"/>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8" name="Google Shape;808;p35"/>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5"/>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0" name="Google Shape;810;p35"/>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Price/ Book</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5"/>
            <p:cNvSpPr/>
            <p:nvPr/>
          </p:nvSpPr>
          <p:spPr>
            <a:xfrm>
              <a:off x="1563780" y="1822466"/>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2" name="Google Shape;812;p35"/>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3" name="Google Shape;813;p35"/>
            <p:cNvSpPr txBox="1"/>
            <p:nvPr/>
          </p:nvSpPr>
          <p:spPr>
            <a:xfrm>
              <a:off x="3119154" y="179639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5"/>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5" name="Google Shape;815;p35"/>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35"/>
            <p:cNvSpPr/>
            <p:nvPr/>
          </p:nvSpPr>
          <p:spPr>
            <a:xfrm>
              <a:off x="1563780" y="2641494"/>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7" name="Google Shape;817;p35"/>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5"/>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9" name="Google Shape;819;p35"/>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3.2%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5"/>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1" name="Google Shape;821;p35"/>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Cash Flow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5"/>
            <p:cNvSpPr/>
            <p:nvPr/>
          </p:nvSpPr>
          <p:spPr>
            <a:xfrm>
              <a:off x="1563780" y="3460523"/>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3" name="Google Shape;823;p35"/>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5"/>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5" name="Google Shape;825;p35"/>
            <p:cNvSpPr txBox="1"/>
            <p:nvPr/>
          </p:nvSpPr>
          <p:spPr>
            <a:xfrm>
              <a:off x="3144001"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826" name="Google Shape;826;p35"/>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4.2</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grpSp>
      <p:sp>
        <p:nvSpPr>
          <p:cNvPr id="827" name="Google Shape;827;p35"/>
          <p:cNvSpPr txBox="1"/>
          <p:nvPr/>
        </p:nvSpPr>
        <p:spPr>
          <a:xfrm>
            <a:off x="728601" y="2192780"/>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Eaton Corporation PLC is diversified power management company that has been in operation since 1911. The company provides service in sectors such as electrical products, electrical systems and services, hydraulics, aerospace, vehicle, and eMobility. Eaton employs over 99,000 people and serves more than 175 countries around the world.</a:t>
            </a: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mbria"/>
              <a:sym typeface="Cambria"/>
            </a:endParaRPr>
          </a:p>
        </p:txBody>
      </p:sp>
      <p:sp>
        <p:nvSpPr>
          <p:cNvPr id="38" name="Google Shape;180;p18">
            <a:extLst>
              <a:ext uri="{FF2B5EF4-FFF2-40B4-BE49-F238E27FC236}">
                <a16:creationId xmlns:a16="http://schemas.microsoft.com/office/drawing/2014/main" id="{3D5CCE34-E2CF-45A5-8A00-03A1D01BAC03}"/>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83095229"/>
              </p:ext>
            </p:extLst>
          </p:nvPr>
        </p:nvGraphicFramePr>
        <p:xfrm>
          <a:off x="597739" y="924000"/>
          <a:ext cx="7708061" cy="363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7"/>
          <p:cNvSpPr>
            <a:spLocks noGrp="1"/>
          </p:cNvSpPr>
          <p:nvPr>
            <p:ph type="title"/>
          </p:nvPr>
        </p:nvSpPr>
        <p:spPr>
          <a:xfrm>
            <a:off x="597739" y="368502"/>
            <a:ext cx="7467600" cy="555498"/>
          </a:xfrm>
        </p:spPr>
        <p:txBody>
          <a:bodyPr/>
          <a:lstStyle/>
          <a:p>
            <a:pPr algn="ctr"/>
            <a:r>
              <a:rPr lang="en-US" sz="2250" b="1" dirty="0">
                <a:latin typeface="Cambria" panose="02040503050406030204" pitchFamily="18" charset="0"/>
              </a:rPr>
              <a:t>Sellinger Applied Portfolio Overview</a:t>
            </a:r>
            <a:endParaRPr lang="en-US" dirty="0"/>
          </a:p>
        </p:txBody>
      </p:sp>
      <p:sp>
        <p:nvSpPr>
          <p:cNvPr id="7" name="Google Shape;180;p18">
            <a:extLst>
              <a:ext uri="{FF2B5EF4-FFF2-40B4-BE49-F238E27FC236}">
                <a16:creationId xmlns:a16="http://schemas.microsoft.com/office/drawing/2014/main" id="{A4932F68-6446-42A4-A9E4-7519CEF396EA}"/>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5107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3" name="Google Shape;833;p36"/>
          <p:cNvSpPr txBox="1"/>
          <p:nvPr/>
        </p:nvSpPr>
        <p:spPr>
          <a:xfrm>
            <a:off x="685801" y="514351"/>
            <a:ext cx="7467599" cy="555497"/>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600"/>
              <a:buFont typeface="Cambria"/>
              <a:buNone/>
              <a:tabLst/>
              <a:defRPr/>
            </a:pPr>
            <a:r>
              <a:rPr kumimoji="0" lang="en" sz="2300" b="1" i="0" u="none" strike="noStrike" kern="0" cap="none" spc="0" normalizeH="0" baseline="0" noProof="0">
                <a:ln>
                  <a:noFill/>
                </a:ln>
                <a:solidFill>
                  <a:srgbClr val="000000"/>
                </a:solidFill>
                <a:effectLst/>
                <a:uLnTx/>
                <a:uFillTx/>
                <a:latin typeface="+mj-lt"/>
                <a:ea typeface="Cambria"/>
                <a:cs typeface="Cambria"/>
                <a:sym typeface="Cambria"/>
              </a:rPr>
              <a:t>Dividend Strategy Overview</a:t>
            </a:r>
            <a:endParaRPr kumimoji="0" sz="2600" b="0" i="0" u="none" strike="noStrike" kern="0" cap="none" spc="0" normalizeH="0" baseline="0" noProof="0">
              <a:ln>
                <a:noFill/>
              </a:ln>
              <a:solidFill>
                <a:srgbClr val="000000"/>
              </a:solidFill>
              <a:effectLst/>
              <a:uLnTx/>
              <a:uFillTx/>
              <a:latin typeface="+mj-lt"/>
              <a:ea typeface="Cambria"/>
              <a:cs typeface="Cambria"/>
              <a:sym typeface="Cambria"/>
            </a:endParaRPr>
          </a:p>
        </p:txBody>
      </p:sp>
      <p:sp>
        <p:nvSpPr>
          <p:cNvPr id="834" name="Google Shape;834;p36"/>
          <p:cNvSpPr txBox="1"/>
          <p:nvPr/>
        </p:nvSpPr>
        <p:spPr>
          <a:xfrm>
            <a:off x="685800" y="914354"/>
            <a:ext cx="6115049" cy="310988"/>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0000"/>
                </a:solidFill>
                <a:effectLst/>
                <a:uLnTx/>
                <a:uFillTx/>
                <a:latin typeface="Cambria"/>
                <a:ea typeface="Cambria"/>
                <a:cs typeface="Cambria"/>
                <a:sym typeface="Cambria"/>
              </a:rPr>
              <a:t>To find stocks fairly priced and offering a Dividend yield greater than the S&amp;P 500</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835" name="Google Shape;835;p36"/>
          <p:cNvGraphicFramePr/>
          <p:nvPr/>
        </p:nvGraphicFramePr>
        <p:xfrm>
          <a:off x="685800" y="1469850"/>
          <a:ext cx="3672800" cy="3037430"/>
        </p:xfrm>
        <a:graphic>
          <a:graphicData uri="http://schemas.openxmlformats.org/drawingml/2006/table">
            <a:tbl>
              <a:tblPr>
                <a:noFill/>
              </a:tblPr>
              <a:tblGrid>
                <a:gridCol w="1224275">
                  <a:extLst>
                    <a:ext uri="{9D8B030D-6E8A-4147-A177-3AD203B41FA5}">
                      <a16:colId xmlns:a16="http://schemas.microsoft.com/office/drawing/2014/main" val="20000"/>
                    </a:ext>
                  </a:extLst>
                </a:gridCol>
                <a:gridCol w="2448525">
                  <a:extLst>
                    <a:ext uri="{9D8B030D-6E8A-4147-A177-3AD203B41FA5}">
                      <a16:colId xmlns:a16="http://schemas.microsoft.com/office/drawing/2014/main" val="20001"/>
                    </a:ext>
                  </a:extLst>
                </a:gridCol>
              </a:tblGrid>
              <a:tr h="389400">
                <a:tc gridSpan="2">
                  <a:txBody>
                    <a:bodyPr/>
                    <a:lstStyle/>
                    <a:p>
                      <a:pPr marL="0" marR="0" lvl="0" indent="0" algn="ctr" rtl="0">
                        <a:spcBef>
                          <a:spcPts val="0"/>
                        </a:spcBef>
                        <a:spcAft>
                          <a:spcPts val="0"/>
                        </a:spcAft>
                        <a:buClr>
                          <a:schemeClr val="lt1"/>
                        </a:buClr>
                        <a:buSzPts val="400"/>
                        <a:buFont typeface="Cambria"/>
                        <a:buNone/>
                      </a:pPr>
                      <a:r>
                        <a:rPr lang="en" sz="1400" dirty="0">
                          <a:solidFill>
                            <a:schemeClr val="lt1"/>
                          </a:solidFill>
                          <a:latin typeface="Cambria"/>
                          <a:ea typeface="Cambria"/>
                          <a:cs typeface="Cambria"/>
                          <a:sym typeface="Cambria"/>
                        </a:rPr>
                        <a:t>BUY CRITERIA</a:t>
                      </a:r>
                      <a:endParaRPr sz="1100" dirty="0"/>
                    </a:p>
                  </a:txBody>
                  <a:tcPr marL="91450" marR="91450" marT="45725" marB="45725" anchor="ctr">
                    <a:lnL w="12700" cap="flat" cmpd="sng">
                      <a:solidFill>
                        <a:srgbClr val="436C3C"/>
                      </a:solidFill>
                      <a:prstDash val="solid"/>
                      <a:round/>
                      <a:headEnd type="none" w="sm" len="sm"/>
                      <a:tailEnd type="none" w="sm" len="sm"/>
                    </a:lnL>
                    <a:lnR w="12700" cap="flat" cmpd="sng">
                      <a:solidFill>
                        <a:srgbClr val="436C3C"/>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436C3C"/>
                      </a:solidFill>
                      <a:prstDash val="solid"/>
                      <a:round/>
                      <a:headEnd type="none" w="sm" len="sm"/>
                      <a:tailEnd type="none" w="sm" len="sm"/>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35780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Dividend Yield</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 SPDR S&amp;P Dividend ETF</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35780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Quick Ratio</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dirty="0">
                          <a:latin typeface="Cambria"/>
                          <a:ea typeface="Cambria"/>
                          <a:cs typeface="Cambria"/>
                          <a:sym typeface="Cambria"/>
                        </a:rPr>
                        <a:t>≥ Industry Average</a:t>
                      </a:r>
                      <a:endParaRPr sz="1100"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471375">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Cash Dividends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Positive total cash Dividends paid annually</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r h="43995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Positive Total Cash</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From investing and operating activities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4"/>
                  </a:ext>
                </a:extLst>
              </a:tr>
              <a:tr h="426725">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Constant Dividend</a:t>
                      </a:r>
                      <a:endParaRPr sz="1100" b="1">
                        <a:latin typeface="Cambria"/>
                        <a:ea typeface="Cambria"/>
                        <a:cs typeface="Cambria"/>
                        <a:sym typeface="Cambri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2" indent="0" algn="l" rtl="0">
                        <a:lnSpc>
                          <a:spcPct val="100000"/>
                        </a:lnSpc>
                        <a:spcBef>
                          <a:spcPts val="0"/>
                        </a:spcBef>
                        <a:spcAft>
                          <a:spcPts val="0"/>
                        </a:spcAft>
                        <a:buClr>
                          <a:schemeClr val="dk1"/>
                        </a:buClr>
                        <a:buSzPts val="300"/>
                        <a:buFont typeface="Cambria"/>
                        <a:buNone/>
                      </a:pPr>
                      <a:r>
                        <a:rPr lang="en" sz="1100" u="none" strike="noStrike" cap="none">
                          <a:latin typeface="Cambria"/>
                          <a:ea typeface="Cambria"/>
                          <a:cs typeface="Cambria"/>
                          <a:sym typeface="Cambria"/>
                        </a:rPr>
                        <a:t>Yes</a:t>
                      </a:r>
                      <a:endParaRPr sz="1100"/>
                    </a:p>
                    <a:p>
                      <a:pPr marL="0" marR="0" lvl="0" indent="0" algn="l" rtl="0">
                        <a:spcBef>
                          <a:spcPts val="0"/>
                        </a:spcBef>
                        <a:spcAft>
                          <a:spcPts val="0"/>
                        </a:spcAft>
                        <a:buClr>
                          <a:schemeClr val="dk1"/>
                        </a:buClr>
                        <a:buSzPts val="300"/>
                        <a:buFont typeface="Arial"/>
                        <a:buNone/>
                      </a:pPr>
                      <a:endParaRPr sz="1100">
                        <a:latin typeface="Cambria"/>
                        <a:ea typeface="Cambria"/>
                        <a:cs typeface="Cambria"/>
                        <a:sym typeface="Cambri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5"/>
                  </a:ext>
                </a:extLst>
              </a:tr>
              <a:tr h="594375">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Dividend Growth</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2" indent="0" algn="l" rtl="0">
                        <a:lnSpc>
                          <a:spcPct val="100000"/>
                        </a:lnSpc>
                        <a:spcBef>
                          <a:spcPts val="0"/>
                        </a:spcBef>
                        <a:spcAft>
                          <a:spcPts val="0"/>
                        </a:spcAft>
                        <a:buClr>
                          <a:schemeClr val="dk1"/>
                        </a:buClr>
                        <a:buSzPts val="300"/>
                        <a:buFont typeface="Cambria"/>
                        <a:buNone/>
                      </a:pPr>
                      <a:r>
                        <a:rPr lang="en" sz="1100" u="none" strike="noStrike" cap="none" dirty="0">
                          <a:latin typeface="Cambria"/>
                          <a:ea typeface="Cambria"/>
                          <a:cs typeface="Cambria"/>
                          <a:sym typeface="Cambria"/>
                        </a:rPr>
                        <a:t>Historical and potential Dividend growth</a:t>
                      </a:r>
                      <a:endParaRPr sz="1100" dirty="0"/>
                    </a:p>
                    <a:p>
                      <a:pPr marL="0" marR="0" lvl="0" indent="0" algn="l" rtl="0">
                        <a:spcBef>
                          <a:spcPts val="0"/>
                        </a:spcBef>
                        <a:spcAft>
                          <a:spcPts val="0"/>
                        </a:spcAft>
                        <a:buClr>
                          <a:schemeClr val="dk1"/>
                        </a:buClr>
                        <a:buSzPts val="300"/>
                        <a:buFont typeface="Arial"/>
                        <a:buNone/>
                      </a:pPr>
                      <a:endParaRPr sz="1100" dirty="0">
                        <a:latin typeface="Cambria"/>
                        <a:ea typeface="Cambria"/>
                        <a:cs typeface="Cambria"/>
                        <a:sym typeface="Cambria"/>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6"/>
                  </a:ext>
                </a:extLst>
              </a:tr>
            </a:tbl>
          </a:graphicData>
        </a:graphic>
      </p:graphicFrame>
      <p:graphicFrame>
        <p:nvGraphicFramePr>
          <p:cNvPr id="836" name="Google Shape;836;p36"/>
          <p:cNvGraphicFramePr/>
          <p:nvPr/>
        </p:nvGraphicFramePr>
        <p:xfrm>
          <a:off x="4725036" y="1476249"/>
          <a:ext cx="3656925" cy="3000550"/>
        </p:xfrm>
        <a:graphic>
          <a:graphicData uri="http://schemas.openxmlformats.org/drawingml/2006/table">
            <a:tbl>
              <a:tblPr>
                <a:noFill/>
              </a:tblPr>
              <a:tblGrid>
                <a:gridCol w="1218975">
                  <a:extLst>
                    <a:ext uri="{9D8B030D-6E8A-4147-A177-3AD203B41FA5}">
                      <a16:colId xmlns:a16="http://schemas.microsoft.com/office/drawing/2014/main" val="20000"/>
                    </a:ext>
                  </a:extLst>
                </a:gridCol>
                <a:gridCol w="2437950">
                  <a:extLst>
                    <a:ext uri="{9D8B030D-6E8A-4147-A177-3AD203B41FA5}">
                      <a16:colId xmlns:a16="http://schemas.microsoft.com/office/drawing/2014/main" val="20001"/>
                    </a:ext>
                  </a:extLst>
                </a:gridCol>
              </a:tblGrid>
              <a:tr h="365850">
                <a:tc gridSpan="2">
                  <a:txBody>
                    <a:bodyPr/>
                    <a:lstStyle/>
                    <a:p>
                      <a:pPr marL="0" marR="0" lvl="0" indent="0" algn="ctr" rtl="0">
                        <a:spcBef>
                          <a:spcPts val="0"/>
                        </a:spcBef>
                        <a:spcAft>
                          <a:spcPts val="0"/>
                        </a:spcAft>
                        <a:buClr>
                          <a:schemeClr val="lt1"/>
                        </a:buClr>
                        <a:buSzPts val="400"/>
                        <a:buFont typeface="Cambria"/>
                        <a:buNone/>
                      </a:pPr>
                      <a:r>
                        <a:rPr lang="en" sz="1400">
                          <a:solidFill>
                            <a:schemeClr val="lt1"/>
                          </a:solidFill>
                          <a:latin typeface="Cambria"/>
                          <a:ea typeface="Cambria"/>
                          <a:cs typeface="Cambria"/>
                          <a:sym typeface="Cambria"/>
                        </a:rPr>
                        <a:t>SELL CRITERIA</a:t>
                      </a:r>
                      <a:endParaRPr sz="1100"/>
                    </a:p>
                  </a:txBody>
                  <a:tcPr marL="91450" marR="91450" marT="45725" marB="45725" anchor="ctr">
                    <a:lnL w="12700" cap="flat" cmpd="sng">
                      <a:solidFill>
                        <a:srgbClr val="436C3C"/>
                      </a:solidFill>
                      <a:prstDash val="solid"/>
                      <a:round/>
                      <a:headEnd type="none" w="sm" len="sm"/>
                      <a:tailEnd type="none" w="sm" len="sm"/>
                    </a:lnL>
                    <a:lnR w="12700" cap="flat" cmpd="sng">
                      <a:solidFill>
                        <a:srgbClr val="436C3C"/>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436C3C"/>
                      </a:solidFill>
                      <a:prstDash val="solid"/>
                      <a:round/>
                      <a:headEnd type="none" w="sm" len="sm"/>
                      <a:tailEnd type="none" w="sm" len="sm"/>
                    </a:lnB>
                    <a:solidFill>
                      <a:srgbClr val="005A3C"/>
                    </a:solidFill>
                  </a:tcPr>
                </a:tc>
                <a:tc hMerge="1">
                  <a:txBody>
                    <a:bodyPr/>
                    <a:lstStyle/>
                    <a:p>
                      <a:endParaRPr lang="en-US"/>
                    </a:p>
                  </a:txBody>
                  <a:tcPr/>
                </a:tc>
                <a:extLst>
                  <a:ext uri="{0D108BD9-81ED-4DB2-BD59-A6C34878D82A}">
                    <a16:rowId xmlns:a16="http://schemas.microsoft.com/office/drawing/2014/main" val="10000"/>
                  </a:ext>
                </a:extLst>
              </a:tr>
              <a:tr h="84720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Dividends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Dividends are cut</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436C3C"/>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89375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Free Cash Flow</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Diminishes or is no longer positive</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893750">
                <a:tc>
                  <a:txBody>
                    <a:bodyPr/>
                    <a:lstStyle/>
                    <a:p>
                      <a:pPr marL="0" marR="0" lvl="0" indent="0" algn="l" rtl="0">
                        <a:spcBef>
                          <a:spcPts val="0"/>
                        </a:spcBef>
                        <a:spcAft>
                          <a:spcPts val="0"/>
                        </a:spcAft>
                        <a:buClr>
                          <a:schemeClr val="dk1"/>
                        </a:buClr>
                        <a:buSzPts val="300"/>
                        <a:buFont typeface="Cambria"/>
                        <a:buNone/>
                      </a:pPr>
                      <a:r>
                        <a:rPr lang="en" sz="1100" b="1">
                          <a:latin typeface="Cambria"/>
                          <a:ea typeface="Cambria"/>
                          <a:cs typeface="Cambria"/>
                          <a:sym typeface="Cambria"/>
                        </a:rPr>
                        <a:t>Alternative Investments</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l" rtl="0">
                        <a:spcBef>
                          <a:spcPts val="0"/>
                        </a:spcBef>
                        <a:spcAft>
                          <a:spcPts val="0"/>
                        </a:spcAft>
                        <a:buClr>
                          <a:schemeClr val="dk1"/>
                        </a:buClr>
                        <a:buSzPts val="300"/>
                        <a:buFont typeface="Cambria"/>
                        <a:buNone/>
                      </a:pPr>
                      <a:r>
                        <a:rPr lang="en" sz="1100">
                          <a:latin typeface="Cambria"/>
                          <a:ea typeface="Cambria"/>
                          <a:cs typeface="Cambria"/>
                          <a:sym typeface="Cambria"/>
                        </a:rPr>
                        <a:t>Superior investment alternatives are identified</a:t>
                      </a:r>
                      <a:endParaRPr sz="110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extLst>
                  <a:ext uri="{0D108BD9-81ED-4DB2-BD59-A6C34878D82A}">
                    <a16:rowId xmlns:a16="http://schemas.microsoft.com/office/drawing/2014/main" val="10003"/>
                  </a:ext>
                </a:extLst>
              </a:tr>
            </a:tbl>
          </a:graphicData>
        </a:graphic>
      </p:graphicFrame>
      <p:sp>
        <p:nvSpPr>
          <p:cNvPr id="7" name="Google Shape;180;p18">
            <a:extLst>
              <a:ext uri="{FF2B5EF4-FFF2-40B4-BE49-F238E27FC236}">
                <a16:creationId xmlns:a16="http://schemas.microsoft.com/office/drawing/2014/main" id="{639CCF9D-5594-4B9A-91EB-27F76628897B}"/>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2" name="Google Shape;842;p37"/>
          <p:cNvSpPr txBox="1"/>
          <p:nvPr/>
        </p:nvSpPr>
        <p:spPr>
          <a:xfrm>
            <a:off x="685800" y="508847"/>
            <a:ext cx="7467600" cy="5555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600"/>
              <a:buFont typeface="Cambria"/>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Dividend Strategy Overview</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843" name="Google Shape;843;p37"/>
          <p:cNvSpPr txBox="1"/>
          <p:nvPr/>
        </p:nvSpPr>
        <p:spPr>
          <a:xfrm>
            <a:off x="4731331" y="1854200"/>
            <a:ext cx="3561900" cy="1822500"/>
          </a:xfrm>
          <a:prstGeom prst="rect">
            <a:avLst/>
          </a:prstGeom>
          <a:noFill/>
          <a:ln>
            <a:noFill/>
          </a:ln>
        </p:spPr>
        <p:txBody>
          <a:bodyPr spcFirstLastPara="1" wrap="square" lIns="68575" tIns="34275" rIns="68575" bIns="34275" anchor="t" anchorCtr="0">
            <a:noAutofit/>
          </a:bodyPr>
          <a:lstStyle/>
          <a:p>
            <a:pPr marL="342900" marR="0" lvl="0" indent="-342900" algn="l" defTabSz="914400" rtl="0" eaLnBrk="1" fontAlgn="auto" latinLnBrk="0" hangingPunct="1">
              <a:lnSpc>
                <a:spcPct val="110000"/>
              </a:lnSpc>
              <a:spcBef>
                <a:spcPts val="0"/>
              </a:spcBef>
              <a:spcAft>
                <a:spcPts val="0"/>
              </a:spcAft>
              <a:buClr>
                <a:srgbClr val="000000"/>
              </a:buClr>
              <a:buSzPts val="1600"/>
              <a:buFont typeface="Arial"/>
              <a:buAutoNum type="arabicPeriod"/>
              <a:tabLst/>
              <a:defRPr/>
            </a:pPr>
            <a:r>
              <a:rPr kumimoji="0" lang="en" sz="1600" b="0" i="0" u="none" strike="noStrike" kern="0" cap="none" spc="0" normalizeH="0" baseline="0" noProof="0" dirty="0">
                <a:ln>
                  <a:noFill/>
                </a:ln>
                <a:solidFill>
                  <a:srgbClr val="000000"/>
                </a:solidFill>
                <a:effectLst/>
                <a:uLnTx/>
                <a:uFillTx/>
                <a:latin typeface="Cambria"/>
                <a:ea typeface="Cambria"/>
                <a:cs typeface="Cambria"/>
                <a:sym typeface="Cambria"/>
              </a:rPr>
              <a:t>AMGen Inc.</a:t>
            </a:r>
            <a:endParaRPr kumimoji="0" sz="16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342900" marR="0" lvl="0" indent="-342900" algn="l" defTabSz="914400" rtl="0" eaLnBrk="1" fontAlgn="auto" latinLnBrk="0" hangingPunct="1">
              <a:lnSpc>
                <a:spcPct val="110000"/>
              </a:lnSpc>
              <a:spcBef>
                <a:spcPts val="0"/>
              </a:spcBef>
              <a:spcAft>
                <a:spcPts val="0"/>
              </a:spcAft>
              <a:buClr>
                <a:srgbClr val="000000"/>
              </a:buClr>
              <a:buSzPts val="1600"/>
              <a:buFont typeface="Cambria"/>
              <a:buAutoNum type="arabicPeriod"/>
              <a:tabLst/>
              <a:defRPr/>
            </a:pPr>
            <a:r>
              <a:rPr kumimoji="0" lang="en" sz="1600" b="0" i="0" u="none" strike="noStrike" kern="0" cap="none" spc="0" normalizeH="0" baseline="0" noProof="0" dirty="0">
                <a:ln>
                  <a:noFill/>
                </a:ln>
                <a:solidFill>
                  <a:srgbClr val="000000"/>
                </a:solidFill>
                <a:effectLst/>
                <a:uLnTx/>
                <a:uFillTx/>
                <a:latin typeface="Cambria"/>
                <a:ea typeface="Cambria"/>
                <a:cs typeface="Cambria"/>
                <a:sym typeface="Cambria"/>
              </a:rPr>
              <a:t>Welltower</a:t>
            </a:r>
            <a:endParaRPr kumimoji="0" sz="16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342900" marR="0" lvl="0" indent="-342900" algn="l" defTabSz="914400" rtl="0" eaLnBrk="1" fontAlgn="auto" latinLnBrk="0" hangingPunct="1">
              <a:lnSpc>
                <a:spcPct val="110000"/>
              </a:lnSpc>
              <a:spcBef>
                <a:spcPts val="0"/>
              </a:spcBef>
              <a:spcAft>
                <a:spcPts val="0"/>
              </a:spcAft>
              <a:buClr>
                <a:srgbClr val="000000"/>
              </a:buClr>
              <a:buSzPts val="1600"/>
              <a:buFont typeface="Cambria"/>
              <a:buAutoNum type="arabicPeriod"/>
              <a:tabLst/>
              <a:defRPr/>
            </a:pPr>
            <a:r>
              <a:rPr kumimoji="0" lang="en" sz="1600" b="0" i="0" u="none" strike="noStrike" kern="0" cap="none" spc="0" normalizeH="0" baseline="0" noProof="0" dirty="0">
                <a:ln>
                  <a:noFill/>
                </a:ln>
                <a:solidFill>
                  <a:srgbClr val="000000"/>
                </a:solidFill>
                <a:effectLst/>
                <a:uLnTx/>
                <a:uFillTx/>
                <a:latin typeface="Cambria"/>
                <a:ea typeface="Cambria"/>
                <a:cs typeface="Cambria"/>
                <a:sym typeface="Cambria"/>
              </a:rPr>
              <a:t>Caterpillar Inc.</a:t>
            </a:r>
            <a:endParaRPr kumimoji="0" sz="16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844" name="Google Shape;844;p37"/>
          <p:cNvSpPr txBox="1"/>
          <p:nvPr/>
        </p:nvSpPr>
        <p:spPr>
          <a:xfrm>
            <a:off x="685800" y="1349897"/>
            <a:ext cx="3568800" cy="3152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005A3C"/>
                </a:solidFill>
                <a:effectLst/>
                <a:uLnTx/>
                <a:uFillTx/>
                <a:latin typeface="Cambria"/>
                <a:ea typeface="Cambria"/>
                <a:cs typeface="Cambria"/>
                <a:sym typeface="Cambria"/>
              </a:rPr>
              <a:t>Stop Loss Criteria</a:t>
            </a:r>
            <a:endParaRPr kumimoji="0" sz="1600" b="1" i="0" u="none" strike="noStrike" kern="0" cap="none" spc="0" normalizeH="0" baseline="0" noProof="0" dirty="0">
              <a:ln>
                <a:noFill/>
              </a:ln>
              <a:solidFill>
                <a:srgbClr val="436C3C"/>
              </a:solidFill>
              <a:effectLst/>
              <a:uLnTx/>
              <a:uFillTx/>
              <a:latin typeface="Cambria"/>
              <a:ea typeface="Cambria"/>
              <a:cs typeface="Cambria"/>
              <a:sym typeface="Cambria"/>
            </a:endParaRPr>
          </a:p>
        </p:txBody>
      </p:sp>
      <p:sp>
        <p:nvSpPr>
          <p:cNvPr id="845" name="Google Shape;845;p37"/>
          <p:cNvSpPr txBox="1"/>
          <p:nvPr/>
        </p:nvSpPr>
        <p:spPr>
          <a:xfrm>
            <a:off x="4731331" y="1349897"/>
            <a:ext cx="3561900" cy="3152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5A3C"/>
                </a:solidFill>
                <a:effectLst/>
                <a:uLnTx/>
                <a:uFillTx/>
                <a:latin typeface="Cambria"/>
                <a:ea typeface="Cambria"/>
                <a:cs typeface="Cambria"/>
                <a:sym typeface="Cambria"/>
              </a:rPr>
              <a:t>Acquisitions</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846" name="Google Shape;846;p37"/>
          <p:cNvSpPr txBox="1"/>
          <p:nvPr/>
        </p:nvSpPr>
        <p:spPr>
          <a:xfrm>
            <a:off x="685800" y="1854200"/>
            <a:ext cx="3810000" cy="1053900"/>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Pts val="1600"/>
              <a:buFont typeface="Arial"/>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20% Loss</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80;p18">
            <a:extLst>
              <a:ext uri="{FF2B5EF4-FFF2-40B4-BE49-F238E27FC236}">
                <a16:creationId xmlns:a16="http://schemas.microsoft.com/office/drawing/2014/main" id="{95C8914E-F601-4E68-9A22-0EE93B8204E4}"/>
              </a:ext>
            </a:extLst>
          </p:cNvPr>
          <p:cNvSpPr txBox="1">
            <a:spLocks noGrp="1"/>
          </p:cNvSpPr>
          <p:nvPr>
            <p:ph type="sldNum" idx="12"/>
          </p:nvPr>
        </p:nvSpPr>
        <p:spPr>
          <a:xfrm>
            <a:off x="8586788" y="4889814"/>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2" name="Google Shape;852;p38"/>
          <p:cNvSpPr txBox="1"/>
          <p:nvPr/>
        </p:nvSpPr>
        <p:spPr>
          <a:xfrm>
            <a:off x="762000" y="558656"/>
            <a:ext cx="5600700" cy="555599"/>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Dividend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853" name="Google Shape;853;p38"/>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AMGen Inc. | AMG</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854" name="Google Shape;854;p38"/>
          <p:cNvSpPr txBox="1"/>
          <p:nvPr/>
        </p:nvSpPr>
        <p:spPr>
          <a:xfrm>
            <a:off x="825397" y="1471769"/>
            <a:ext cx="4089300" cy="530999"/>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dirty="0">
                <a:ln>
                  <a:noFill/>
                </a:ln>
                <a:solidFill>
                  <a:srgbClr val="005A3C"/>
                </a:solidFill>
                <a:effectLst/>
                <a:uLnTx/>
                <a:uFillTx/>
                <a:latin typeface="Cambria"/>
                <a:ea typeface="Cambria"/>
                <a:cs typeface="Cambria"/>
                <a:sym typeface="Cambria"/>
              </a:rPr>
              <a:t>Position (Date Purchased: 02-06-2019)</a:t>
            </a:r>
            <a:endParaRPr kumimoji="0" sz="1600" b="1" i="0" u="none" strike="noStrike" kern="0" cap="none" spc="0" normalizeH="0" baseline="0" noProof="0" dirty="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005A3C"/>
                </a:solidFill>
                <a:effectLst/>
                <a:uLnTx/>
                <a:uFillTx/>
                <a:latin typeface="Cambria"/>
                <a:ea typeface="Cambria"/>
                <a:cs typeface="Cambria"/>
                <a:sym typeface="Cambria"/>
              </a:rPr>
              <a:t>80 Shares | $14,929.60</a:t>
            </a:r>
            <a:endParaRPr kumimoji="0" sz="1800" b="0" i="0" u="none" strike="noStrike" kern="0" cap="none" spc="0" normalizeH="0" baseline="0" noProof="0" dirty="0">
              <a:ln>
                <a:noFill/>
              </a:ln>
              <a:solidFill>
                <a:srgbClr val="436C3C"/>
              </a:solidFill>
              <a:effectLst/>
              <a:uLnTx/>
              <a:uFillTx/>
              <a:latin typeface="Cambria"/>
              <a:ea typeface="Cambria"/>
              <a:cs typeface="Cambria"/>
              <a:sym typeface="Cambria"/>
            </a:endParaRPr>
          </a:p>
        </p:txBody>
      </p:sp>
      <p:grpSp>
        <p:nvGrpSpPr>
          <p:cNvPr id="855" name="Google Shape;855;p38"/>
          <p:cNvGrpSpPr/>
          <p:nvPr/>
        </p:nvGrpSpPr>
        <p:grpSpPr>
          <a:xfrm>
            <a:off x="5500541" y="1315121"/>
            <a:ext cx="3251538" cy="2995959"/>
            <a:chOff x="1162" y="123343"/>
            <a:chExt cx="4335385" cy="3994612"/>
          </a:xfrm>
        </p:grpSpPr>
        <p:sp>
          <p:nvSpPr>
            <p:cNvPr id="856" name="Google Shape;856;p38"/>
            <p:cNvSpPr/>
            <p:nvPr/>
          </p:nvSpPr>
          <p:spPr>
            <a:xfrm>
              <a:off x="1162" y="123343"/>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7" name="Google Shape;857;p38"/>
            <p:cNvSpPr txBox="1"/>
            <p:nvPr/>
          </p:nvSpPr>
          <p:spPr>
            <a:xfrm>
              <a:off x="360385" y="123343"/>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8"/>
            <p:cNvSpPr/>
            <p:nvPr/>
          </p:nvSpPr>
          <p:spPr>
            <a:xfrm>
              <a:off x="1563780" y="184410"/>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9" name="Google Shape;859;p38"/>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8"/>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1" name="Google Shape;861;p38"/>
            <p:cNvSpPr txBox="1"/>
            <p:nvPr/>
          </p:nvSpPr>
          <p:spPr>
            <a:xfrm>
              <a:off x="3144001" y="184410"/>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PG</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862" name="Google Shape;862;p38"/>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3" name="Google Shape;863;p38"/>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8"/>
            <p:cNvSpPr/>
            <p:nvPr/>
          </p:nvSpPr>
          <p:spPr>
            <a:xfrm>
              <a:off x="1563780" y="1003438"/>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5" name="Google Shape;865;p38"/>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1.0%</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8"/>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7" name="Google Shape;867;p38"/>
            <p:cNvSpPr txBox="1"/>
            <p:nvPr/>
          </p:nvSpPr>
          <p:spPr>
            <a:xfrm>
              <a:off x="3144001" y="1003438"/>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8"/>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9" name="Google Shape;869;p38"/>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Quick Ratio</a:t>
              </a:r>
              <a:endParaRPr kumimoji="0" sz="11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70" name="Google Shape;870;p38"/>
            <p:cNvSpPr/>
            <p:nvPr/>
          </p:nvSpPr>
          <p:spPr>
            <a:xfrm>
              <a:off x="1563780" y="1822466"/>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1" name="Google Shape;871;p38"/>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1.31</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8"/>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3" name="Google Shape;873;p38"/>
            <p:cNvSpPr txBox="1"/>
            <p:nvPr/>
          </p:nvSpPr>
          <p:spPr>
            <a:xfrm>
              <a:off x="3119154" y="1798848"/>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2.68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8"/>
            <p:cNvSpPr/>
            <p:nvPr/>
          </p:nvSpPr>
          <p:spPr>
            <a:xfrm>
              <a:off x="1162" y="2580426"/>
              <a:ext cx="1796100" cy="718499"/>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5" name="Google Shape;875;p38"/>
            <p:cNvSpPr txBox="1"/>
            <p:nvPr/>
          </p:nvSpPr>
          <p:spPr>
            <a:xfrm>
              <a:off x="360385" y="2580426"/>
              <a:ext cx="1077600" cy="718499"/>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Constant Dividend</a:t>
              </a:r>
              <a:endParaRPr kumimoji="0" sz="11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76" name="Google Shape;876;p38"/>
            <p:cNvSpPr/>
            <p:nvPr/>
          </p:nvSpPr>
          <p:spPr>
            <a:xfrm>
              <a:off x="1563780" y="2641494"/>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7" name="Google Shape;877;p38"/>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8"/>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9" name="Google Shape;879;p38"/>
            <p:cNvSpPr txBox="1"/>
            <p:nvPr/>
          </p:nvSpPr>
          <p:spPr>
            <a:xfrm>
              <a:off x="3144001" y="2641494"/>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880" name="Google Shape;880;p38"/>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1" name="Google Shape;881;p38"/>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Total Cash</a:t>
              </a:r>
              <a:endParaRPr kumimoji="0" sz="10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82" name="Google Shape;882;p38"/>
            <p:cNvSpPr/>
            <p:nvPr/>
          </p:nvSpPr>
          <p:spPr>
            <a:xfrm>
              <a:off x="1563780" y="3460523"/>
              <a:ext cx="1490700" cy="596400"/>
            </a:xfrm>
            <a:prstGeom prst="chevron">
              <a:avLst>
                <a:gd name="adj" fmla="val 50000"/>
              </a:avLst>
            </a:prstGeom>
            <a:solidFill>
              <a:srgbClr val="D2D2D2"/>
            </a:solidFill>
            <a:ln w="25400" cap="flat" cmpd="sng">
              <a:solidFill>
                <a:srgbClr val="BFBFBF">
                  <a:alpha val="89411"/>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3" name="Google Shape;883;p38"/>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8"/>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5" name="Google Shape;885;p38"/>
            <p:cNvSpPr txBox="1"/>
            <p:nvPr/>
          </p:nvSpPr>
          <p:spPr>
            <a:xfrm>
              <a:off x="3119153" y="3460523"/>
              <a:ext cx="894599"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sp>
        <p:nvSpPr>
          <p:cNvPr id="886" name="Google Shape;886;p38"/>
          <p:cNvSpPr txBox="1"/>
          <p:nvPr/>
        </p:nvSpPr>
        <p:spPr>
          <a:xfrm>
            <a:off x="825397" y="2198829"/>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Founded in 1980, AMGen Inc (Applied Molecular Genetics Incorporated) focuses on diseases with limited treatment options, cardiovascular disease, oncology, bone health, neuroscience, neurology, and inflammation.  They are a leader in biotechnology-based human therapeutics. They are well known for the creation of EPOGEN, one of the most successful drugs in biotech. AMGen has a presence in approximately 100 countries</a:t>
            </a: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
        <p:nvSpPr>
          <p:cNvPr id="38" name="Google Shape;180;p18">
            <a:extLst>
              <a:ext uri="{FF2B5EF4-FFF2-40B4-BE49-F238E27FC236}">
                <a16:creationId xmlns:a16="http://schemas.microsoft.com/office/drawing/2014/main" id="{472B35E8-AEE6-497D-9183-CF9CB4338EEA}"/>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2" name="Google Shape;892;p39"/>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Dividend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893" name="Google Shape;893;p39"/>
          <p:cNvSpPr txBox="1"/>
          <p:nvPr/>
        </p:nvSpPr>
        <p:spPr>
          <a:xfrm>
            <a:off x="538540" y="1073707"/>
            <a:ext cx="5600700" cy="307200"/>
          </a:xfrm>
          <a:prstGeom prst="rect">
            <a:avLst/>
          </a:prstGeom>
          <a:noFill/>
          <a:ln>
            <a:noFill/>
          </a:ln>
        </p:spPr>
        <p:txBody>
          <a:bodyPr spcFirstLastPara="1" wrap="square" lIns="68575" tIns="34275" rIns="68575" bIns="34275" anchor="t" anchorCtr="0">
            <a:noAutofit/>
          </a:bodyPr>
          <a:lstStyle/>
          <a:p>
            <a:pPr marL="254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Welltower| WELL</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894" name="Google Shape;894;p39"/>
          <p:cNvSpPr txBox="1"/>
          <p:nvPr/>
        </p:nvSpPr>
        <p:spPr>
          <a:xfrm>
            <a:off x="825397" y="1471769"/>
            <a:ext cx="4089300" cy="5310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 (Date Purchased: 03-27-2019)</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130 Shares | $10,190.32</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grpSp>
        <p:nvGrpSpPr>
          <p:cNvPr id="895" name="Google Shape;895;p39"/>
          <p:cNvGrpSpPr/>
          <p:nvPr/>
        </p:nvGrpSpPr>
        <p:grpSpPr>
          <a:xfrm>
            <a:off x="5500541" y="1315121"/>
            <a:ext cx="3251539" cy="2995959"/>
            <a:chOff x="1162" y="123343"/>
            <a:chExt cx="4335385" cy="3994612"/>
          </a:xfrm>
        </p:grpSpPr>
        <p:sp>
          <p:nvSpPr>
            <p:cNvPr id="896" name="Google Shape;896;p39"/>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7" name="Google Shape;897;p39"/>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9"/>
            <p:cNvSpPr/>
            <p:nvPr/>
          </p:nvSpPr>
          <p:spPr>
            <a:xfrm>
              <a:off x="1563780" y="184410"/>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9" name="Google Shape;899;p39"/>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9"/>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1" name="Google Shape;901;p39"/>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WELL</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02" name="Google Shape;902;p39"/>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3" name="Google Shape;903;p39"/>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9"/>
            <p:cNvSpPr/>
            <p:nvPr/>
          </p:nvSpPr>
          <p:spPr>
            <a:xfrm>
              <a:off x="1563780" y="1003438"/>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5" name="Google Shape;905;p39"/>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2.46%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9"/>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7" name="Google Shape;907;p39"/>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4.47%</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9"/>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9" name="Google Shape;909;p39"/>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Quick Ratio</a:t>
              </a:r>
              <a:endParaRPr kumimoji="0" sz="11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10" name="Google Shape;910;p39"/>
            <p:cNvSpPr/>
            <p:nvPr/>
          </p:nvSpPr>
          <p:spPr>
            <a:xfrm>
              <a:off x="1563780" y="1822466"/>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1" name="Google Shape;911;p39"/>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0.8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9"/>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3" name="Google Shape;913;p39"/>
            <p:cNvSpPr txBox="1"/>
            <p:nvPr/>
          </p:nvSpPr>
          <p:spPr>
            <a:xfrm>
              <a:off x="3119154" y="179884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1.23</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9"/>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5" name="Google Shape;915;p39"/>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Constant Dividend</a:t>
              </a:r>
              <a:endParaRPr kumimoji="0" sz="11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16" name="Google Shape;916;p39"/>
            <p:cNvSpPr/>
            <p:nvPr/>
          </p:nvSpPr>
          <p:spPr>
            <a:xfrm>
              <a:off x="1563780" y="2641494"/>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7" name="Google Shape;917;p39"/>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9"/>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9" name="Google Shape;919;p39"/>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20" name="Google Shape;920;p39"/>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1" name="Google Shape;921;p39"/>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Total Cash</a:t>
              </a:r>
              <a:endParaRPr kumimoji="0" sz="10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22" name="Google Shape;922;p39"/>
            <p:cNvSpPr/>
            <p:nvPr/>
          </p:nvSpPr>
          <p:spPr>
            <a:xfrm>
              <a:off x="1563780" y="3460523"/>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3" name="Google Shape;923;p39"/>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39"/>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5" name="Google Shape;925;p39"/>
            <p:cNvSpPr txBox="1"/>
            <p:nvPr/>
          </p:nvSpPr>
          <p:spPr>
            <a:xfrm>
              <a:off x="3119153"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sp>
        <p:nvSpPr>
          <p:cNvPr id="926" name="Google Shape;926;p39"/>
          <p:cNvSpPr txBox="1"/>
          <p:nvPr/>
        </p:nvSpPr>
        <p:spPr>
          <a:xfrm>
            <a:off x="825397" y="2198829"/>
            <a:ext cx="4089300" cy="21183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Welltower is an equity real estate investment trust (REIT) founded in 1970 as the first healthcare focused REIT.  Welltower falls under the healthcare facilities industry within the real estate sector.  Welltower participates in aspects of healthcare such as hospitals, outpatient clinics, assisted living, and skilled nursing facilities. Welltower owns 1,517 healthcare properties across the U.S., Canada, and the U.K.</a:t>
            </a:r>
            <a:endParaRPr kumimoji="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
        <p:nvSpPr>
          <p:cNvPr id="38" name="Google Shape;180;p18">
            <a:extLst>
              <a:ext uri="{FF2B5EF4-FFF2-40B4-BE49-F238E27FC236}">
                <a16:creationId xmlns:a16="http://schemas.microsoft.com/office/drawing/2014/main" id="{E6284D26-C62E-41D8-B9A8-BF9DAD967237}"/>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40"/>
          <p:cNvSpPr txBox="1"/>
          <p:nvPr/>
        </p:nvSpPr>
        <p:spPr>
          <a:xfrm>
            <a:off x="762000" y="558656"/>
            <a:ext cx="56007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Dividend Strategy Position Changes</a:t>
            </a:r>
            <a:endParaRPr kumimoji="0" sz="26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sp>
        <p:nvSpPr>
          <p:cNvPr id="932" name="Google Shape;932;p40"/>
          <p:cNvSpPr txBox="1"/>
          <p:nvPr/>
        </p:nvSpPr>
        <p:spPr>
          <a:xfrm>
            <a:off x="782583" y="1109726"/>
            <a:ext cx="5600700" cy="307200"/>
          </a:xfrm>
          <a:prstGeom prst="rect">
            <a:avLst/>
          </a:prstGeom>
          <a:noFill/>
          <a:ln>
            <a:noFill/>
          </a:ln>
        </p:spPr>
        <p:txBody>
          <a:bodyPr spcFirstLastPara="1" wrap="square" lIns="68575" tIns="34275" rIns="68575" bIns="34275" anchor="t" anchorCtr="0">
            <a:noAutofit/>
          </a:bodyPr>
          <a:lstStyle/>
          <a:p>
            <a:pPr marL="254000" marR="0" lvl="0" indent="-2540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a:ln>
                  <a:noFill/>
                </a:ln>
                <a:solidFill>
                  <a:srgbClr val="000000"/>
                </a:solidFill>
                <a:effectLst/>
                <a:uLnTx/>
                <a:uFillTx/>
                <a:latin typeface="Cambria"/>
                <a:ea typeface="Cambria"/>
                <a:cs typeface="Cambria"/>
                <a:sym typeface="Cambria"/>
              </a:rPr>
              <a:t>Caterpillar Inc. | CAT</a:t>
            </a:r>
            <a:endParaRPr kumimoji="0" sz="12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33" name="Google Shape;933;p40"/>
          <p:cNvSpPr txBox="1"/>
          <p:nvPr/>
        </p:nvSpPr>
        <p:spPr>
          <a:xfrm>
            <a:off x="762000" y="1510424"/>
            <a:ext cx="4089300" cy="4548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5A3C"/>
                </a:solidFill>
                <a:effectLst/>
                <a:uLnTx/>
                <a:uFillTx/>
                <a:latin typeface="Cambria"/>
                <a:ea typeface="Cambria"/>
                <a:cs typeface="Cambria"/>
                <a:sym typeface="Cambria"/>
              </a:rPr>
              <a:t>Position</a:t>
            </a:r>
            <a:endParaRPr kumimoji="0" sz="1600" b="1" i="0" u="none" strike="noStrike" kern="0" cap="none" spc="0" normalizeH="0" baseline="0" noProof="0">
              <a:ln>
                <a:noFill/>
              </a:ln>
              <a:solidFill>
                <a:srgbClr val="436C3C"/>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5A3C"/>
                </a:solidFill>
                <a:effectLst/>
                <a:uLnTx/>
                <a:uFillTx/>
                <a:latin typeface="Cambria"/>
                <a:ea typeface="Cambria"/>
                <a:cs typeface="Cambria"/>
                <a:sym typeface="Cambria"/>
              </a:rPr>
              <a:t>123 Shares | $19,190.46</a:t>
            </a:r>
            <a:endParaRPr kumimoji="0" sz="1800" b="0" i="0" u="none" strike="noStrike" kern="0" cap="none" spc="0" normalizeH="0" baseline="0" noProof="0">
              <a:ln>
                <a:noFill/>
              </a:ln>
              <a:solidFill>
                <a:srgbClr val="436C3C"/>
              </a:solidFill>
              <a:effectLst/>
              <a:uLnTx/>
              <a:uFillTx/>
              <a:latin typeface="Cambria"/>
              <a:ea typeface="Cambria"/>
              <a:cs typeface="Cambria"/>
              <a:sym typeface="Cambria"/>
            </a:endParaRPr>
          </a:p>
        </p:txBody>
      </p:sp>
      <p:sp>
        <p:nvSpPr>
          <p:cNvPr id="934" name="Google Shape;934;p40"/>
          <p:cNvSpPr txBox="1"/>
          <p:nvPr/>
        </p:nvSpPr>
        <p:spPr>
          <a:xfrm>
            <a:off x="762001" y="1510431"/>
            <a:ext cx="4089300" cy="594300"/>
          </a:xfrm>
          <a:prstGeom prst="rect">
            <a:avLst/>
          </a:prstGeom>
          <a:solidFill>
            <a:srgbClr val="D2D2D2"/>
          </a:solid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dirty="0">
                <a:ln>
                  <a:noFill/>
                </a:ln>
                <a:solidFill>
                  <a:srgbClr val="005A3C"/>
                </a:solidFill>
                <a:effectLst/>
                <a:uLnTx/>
                <a:uFillTx/>
                <a:latin typeface="Cambria"/>
                <a:ea typeface="Cambria"/>
                <a:cs typeface="Cambria"/>
                <a:sym typeface="Cambria"/>
              </a:rPr>
              <a:t>Position (Date Purchased: 04-11-2019)</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dirty="0">
                <a:ln>
                  <a:noFill/>
                </a:ln>
                <a:solidFill>
                  <a:srgbClr val="005A3C"/>
                </a:solidFill>
                <a:effectLst/>
                <a:uLnTx/>
                <a:uFillTx/>
                <a:latin typeface="Cambria"/>
                <a:ea typeface="Cambria"/>
                <a:cs typeface="Cambria"/>
                <a:sym typeface="Cambria"/>
              </a:rPr>
              <a:t>75 Shares | $10,417.49</a:t>
            </a:r>
            <a:endParaRPr kumimoji="0" sz="1500" b="0" i="0" u="none" strike="noStrike" kern="0" cap="none" spc="0" normalizeH="0" baseline="0" noProof="0" dirty="0">
              <a:ln>
                <a:noFill/>
              </a:ln>
              <a:solidFill>
                <a:srgbClr val="005A3C"/>
              </a:solidFill>
              <a:effectLst/>
              <a:uLnTx/>
              <a:uFillTx/>
              <a:latin typeface="Cambria"/>
              <a:ea typeface="Cambria"/>
              <a:cs typeface="Cambria"/>
              <a:sym typeface="Cambria"/>
            </a:endParaRPr>
          </a:p>
        </p:txBody>
      </p:sp>
      <p:sp>
        <p:nvSpPr>
          <p:cNvPr id="935" name="Google Shape;935;p40"/>
          <p:cNvSpPr/>
          <p:nvPr/>
        </p:nvSpPr>
        <p:spPr>
          <a:xfrm>
            <a:off x="685999" y="2238854"/>
            <a:ext cx="4591081" cy="218429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350" b="0" i="0" u="none" strike="noStrike" kern="0" cap="none" spc="0" normalizeH="0" baseline="0" noProof="0" dirty="0">
                <a:ln>
                  <a:noFill/>
                </a:ln>
                <a:solidFill>
                  <a:srgbClr val="000000"/>
                </a:solidFill>
                <a:effectLst/>
                <a:uLnTx/>
                <a:uFillTx/>
                <a:latin typeface="Cambria"/>
                <a:ea typeface="Cambria"/>
                <a:cs typeface="Cambria"/>
                <a:sym typeface="Cambria"/>
              </a:rPr>
              <a:t>Caterpillar Inc. was founded in April of 1925 and is currently headquartered in Deerfield, Illinois. Caterpillar operates in the industrials sector and its primary business is within the farm &amp; construction equipment industry. Caterpillar serves a worldwide customer base and has over 98,000 employees. Caterpillar offers products including new farming and construction equipment (machines, attachments, power systems, and parts), rental and used equipment through its dealer network, financing &amp; insurance for its products, home &amp; outdoor machines/generators, as well as company merchandise (t-shirts, hats, etc.). </a:t>
            </a:r>
            <a:endParaRPr kumimoji="0" sz="135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936" name="Google Shape;936;p40"/>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grpSp>
        <p:nvGrpSpPr>
          <p:cNvPr id="937" name="Google Shape;937;p40"/>
          <p:cNvGrpSpPr/>
          <p:nvPr/>
        </p:nvGrpSpPr>
        <p:grpSpPr>
          <a:xfrm>
            <a:off x="5500541" y="1315121"/>
            <a:ext cx="3251539" cy="2995959"/>
            <a:chOff x="1162" y="123343"/>
            <a:chExt cx="4335385" cy="3994612"/>
          </a:xfrm>
        </p:grpSpPr>
        <p:sp>
          <p:nvSpPr>
            <p:cNvPr id="938" name="Google Shape;938;p40"/>
            <p:cNvSpPr/>
            <p:nvPr/>
          </p:nvSpPr>
          <p:spPr>
            <a:xfrm>
              <a:off x="1162" y="123343"/>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9" name="Google Shape;939;p40"/>
            <p:cNvSpPr txBox="1"/>
            <p:nvPr/>
          </p:nvSpPr>
          <p:spPr>
            <a:xfrm>
              <a:off x="360385" y="123343"/>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Buy Criteria</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40"/>
            <p:cNvSpPr/>
            <p:nvPr/>
          </p:nvSpPr>
          <p:spPr>
            <a:xfrm>
              <a:off x="1563780" y="184410"/>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1" name="Google Shape;941;p40"/>
            <p:cNvSpPr txBox="1"/>
            <p:nvPr/>
          </p:nvSpPr>
          <p:spPr>
            <a:xfrm>
              <a:off x="1861935"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Industry Average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40"/>
            <p:cNvSpPr/>
            <p:nvPr/>
          </p:nvSpPr>
          <p:spPr>
            <a:xfrm>
              <a:off x="2845847" y="184410"/>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3" name="Google Shape;943;p40"/>
            <p:cNvSpPr txBox="1"/>
            <p:nvPr/>
          </p:nvSpPr>
          <p:spPr>
            <a:xfrm>
              <a:off x="3144001" y="184410"/>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CAT</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4" name="Google Shape;944;p40"/>
            <p:cNvSpPr/>
            <p:nvPr/>
          </p:nvSpPr>
          <p:spPr>
            <a:xfrm>
              <a:off x="1162" y="942370"/>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5" name="Google Shape;945;p40"/>
            <p:cNvSpPr txBox="1"/>
            <p:nvPr/>
          </p:nvSpPr>
          <p:spPr>
            <a:xfrm>
              <a:off x="360385" y="942370"/>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Dividend Yield </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40"/>
            <p:cNvSpPr/>
            <p:nvPr/>
          </p:nvSpPr>
          <p:spPr>
            <a:xfrm>
              <a:off x="1563780" y="1003438"/>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7" name="Google Shape;947;p40"/>
            <p:cNvSpPr txBox="1"/>
            <p:nvPr/>
          </p:nvSpPr>
          <p:spPr>
            <a:xfrm>
              <a:off x="1861935"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2.43%</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40"/>
            <p:cNvSpPr/>
            <p:nvPr/>
          </p:nvSpPr>
          <p:spPr>
            <a:xfrm>
              <a:off x="2845847" y="1003438"/>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9" name="Google Shape;949;p40"/>
            <p:cNvSpPr txBox="1"/>
            <p:nvPr/>
          </p:nvSpPr>
          <p:spPr>
            <a:xfrm>
              <a:off x="3144001" y="100343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2.46%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40"/>
            <p:cNvSpPr/>
            <p:nvPr/>
          </p:nvSpPr>
          <p:spPr>
            <a:xfrm>
              <a:off x="1162" y="1761399"/>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1" name="Google Shape;951;p40"/>
            <p:cNvSpPr txBox="1"/>
            <p:nvPr/>
          </p:nvSpPr>
          <p:spPr>
            <a:xfrm>
              <a:off x="360385" y="1761399"/>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Quick Ratio</a:t>
              </a:r>
              <a:endParaRPr kumimoji="0" sz="11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52" name="Google Shape;952;p40"/>
            <p:cNvSpPr/>
            <p:nvPr/>
          </p:nvSpPr>
          <p:spPr>
            <a:xfrm>
              <a:off x="1563780" y="1822466"/>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3" name="Google Shape;953;p40"/>
            <p:cNvSpPr txBox="1"/>
            <p:nvPr/>
          </p:nvSpPr>
          <p:spPr>
            <a:xfrm>
              <a:off x="1861935" y="1822466"/>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0.8</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40"/>
            <p:cNvSpPr/>
            <p:nvPr/>
          </p:nvSpPr>
          <p:spPr>
            <a:xfrm>
              <a:off x="2845847" y="1822466"/>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5" name="Google Shape;955;p40"/>
            <p:cNvSpPr txBox="1"/>
            <p:nvPr/>
          </p:nvSpPr>
          <p:spPr>
            <a:xfrm>
              <a:off x="3119154" y="1798848"/>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0.96</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40"/>
            <p:cNvSpPr/>
            <p:nvPr/>
          </p:nvSpPr>
          <p:spPr>
            <a:xfrm>
              <a:off x="1162" y="2580426"/>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7" name="Google Shape;957;p40"/>
            <p:cNvSpPr txBox="1"/>
            <p:nvPr/>
          </p:nvSpPr>
          <p:spPr>
            <a:xfrm>
              <a:off x="360385" y="2580426"/>
              <a:ext cx="1077600" cy="718500"/>
            </a:xfrm>
            <a:prstGeom prst="rect">
              <a:avLst/>
            </a:prstGeom>
            <a:noFill/>
            <a:ln>
              <a:noFill/>
            </a:ln>
          </p:spPr>
          <p:txBody>
            <a:bodyPr spcFirstLastPara="1" wrap="square" lIns="13325" tIns="6650" rIns="0" bIns="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FFFFFF"/>
                  </a:solidFill>
                  <a:effectLst/>
                  <a:uLnTx/>
                  <a:uFillTx/>
                  <a:latin typeface="Cambria"/>
                  <a:ea typeface="Cambria"/>
                  <a:cs typeface="Cambria"/>
                  <a:sym typeface="Cambria"/>
                </a:rPr>
                <a:t>Constant Dividend</a:t>
              </a:r>
              <a:endParaRPr kumimoji="0" sz="11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58" name="Google Shape;958;p40"/>
            <p:cNvSpPr/>
            <p:nvPr/>
          </p:nvSpPr>
          <p:spPr>
            <a:xfrm>
              <a:off x="1563780" y="2641494"/>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9" name="Google Shape;959;p40"/>
            <p:cNvSpPr txBox="1"/>
            <p:nvPr/>
          </p:nvSpPr>
          <p:spPr>
            <a:xfrm>
              <a:off x="1861935"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40"/>
            <p:cNvSpPr/>
            <p:nvPr/>
          </p:nvSpPr>
          <p:spPr>
            <a:xfrm>
              <a:off x="2845847" y="2641494"/>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1" name="Google Shape;961;p40"/>
            <p:cNvSpPr txBox="1"/>
            <p:nvPr/>
          </p:nvSpPr>
          <p:spPr>
            <a:xfrm>
              <a:off x="3144001" y="2641494"/>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62" name="Google Shape;962;p40"/>
            <p:cNvSpPr/>
            <p:nvPr/>
          </p:nvSpPr>
          <p:spPr>
            <a:xfrm>
              <a:off x="1162" y="3399455"/>
              <a:ext cx="1796100" cy="718500"/>
            </a:xfrm>
            <a:prstGeom prst="chevron">
              <a:avLst>
                <a:gd name="adj" fmla="val 50000"/>
              </a:avLst>
            </a:prstGeom>
            <a:solidFill>
              <a:srgbClr val="005A3C"/>
            </a:solidFill>
            <a:ln w="381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3" name="Google Shape;963;p40"/>
            <p:cNvSpPr txBox="1"/>
            <p:nvPr/>
          </p:nvSpPr>
          <p:spPr>
            <a:xfrm>
              <a:off x="360385" y="3399455"/>
              <a:ext cx="1077600" cy="718500"/>
            </a:xfrm>
            <a:prstGeom prst="rect">
              <a:avLst/>
            </a:prstGeom>
            <a:noFill/>
            <a:ln>
              <a:noFill/>
            </a:ln>
          </p:spPr>
          <p:txBody>
            <a:bodyPr spcFirstLastPara="1" wrap="square" lIns="12375" tIns="6200" rIns="0" bIns="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Cambria"/>
                  <a:ea typeface="Cambria"/>
                  <a:cs typeface="Cambria"/>
                  <a:sym typeface="Cambria"/>
                </a:rPr>
                <a:t>Positive Total Cash</a:t>
              </a:r>
              <a:endParaRPr kumimoji="0" sz="1000" b="0"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64" name="Google Shape;964;p40"/>
            <p:cNvSpPr/>
            <p:nvPr/>
          </p:nvSpPr>
          <p:spPr>
            <a:xfrm>
              <a:off x="1563780" y="3460523"/>
              <a:ext cx="1490700" cy="596400"/>
            </a:xfrm>
            <a:prstGeom prst="chevron">
              <a:avLst>
                <a:gd name="adj" fmla="val 50000"/>
              </a:avLst>
            </a:prstGeom>
            <a:solidFill>
              <a:srgbClr val="D2D2D2"/>
            </a:solidFill>
            <a:ln w="25400" cap="flat" cmpd="sng">
              <a:solidFill>
                <a:srgbClr val="BFBFBF">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5" name="Google Shape;965;p40"/>
            <p:cNvSpPr txBox="1"/>
            <p:nvPr/>
          </p:nvSpPr>
          <p:spPr>
            <a:xfrm>
              <a:off x="1861935"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1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40"/>
            <p:cNvSpPr/>
            <p:nvPr/>
          </p:nvSpPr>
          <p:spPr>
            <a:xfrm>
              <a:off x="2845847" y="3460523"/>
              <a:ext cx="1490700" cy="596400"/>
            </a:xfrm>
            <a:prstGeom prst="chevron">
              <a:avLst>
                <a:gd name="adj" fmla="val 50000"/>
              </a:avLst>
            </a:prstGeom>
            <a:solidFill>
              <a:srgbClr val="D2D2D2"/>
            </a:solid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7" name="Google Shape;967;p40"/>
            <p:cNvSpPr txBox="1"/>
            <p:nvPr/>
          </p:nvSpPr>
          <p:spPr>
            <a:xfrm>
              <a:off x="3119153" y="3460523"/>
              <a:ext cx="894600" cy="596400"/>
            </a:xfrm>
            <a:prstGeom prst="rect">
              <a:avLst/>
            </a:prstGeom>
            <a:noFill/>
            <a:ln>
              <a:noFill/>
            </a:ln>
          </p:spPr>
          <p:txBody>
            <a:bodyPr spcFirstLastPara="1" wrap="square" lIns="11425" tIns="5700" rIns="0" bIns="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900" b="1" i="0" u="none" strike="noStrike" kern="0" cap="none" spc="0" normalizeH="0" baseline="0" noProof="0">
                  <a:ln>
                    <a:noFill/>
                  </a:ln>
                  <a:solidFill>
                    <a:srgbClr val="000000"/>
                  </a:solidFill>
                  <a:effectLst/>
                  <a:uLnTx/>
                  <a:uFillTx/>
                  <a:latin typeface="Cambria"/>
                  <a:ea typeface="Cambria"/>
                  <a:cs typeface="Cambria"/>
                  <a:sym typeface="Cambria"/>
                </a:rPr>
                <a:t>Yes</a:t>
              </a:r>
              <a:endParaRPr kumimoji="0" sz="900" b="1" i="0" u="none" strike="noStrike" kern="0" cap="none" spc="0" normalizeH="0" baseline="0" noProof="0">
                <a:ln>
                  <a:noFill/>
                </a:ln>
                <a:solidFill>
                  <a:srgbClr val="000000"/>
                </a:solidFill>
                <a:effectLst/>
                <a:uLnTx/>
                <a:uFillTx/>
                <a:latin typeface="Cambria"/>
                <a:ea typeface="Cambria"/>
                <a:cs typeface="Cambria"/>
                <a:sym typeface="Cambria"/>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41"/>
          <p:cNvSpPr txBox="1"/>
          <p:nvPr/>
        </p:nvSpPr>
        <p:spPr>
          <a:xfrm>
            <a:off x="324872" y="430294"/>
            <a:ext cx="2992800"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Unique Attributes</a:t>
            </a:r>
            <a:endParaRPr kumimoji="0" sz="28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grpSp>
        <p:nvGrpSpPr>
          <p:cNvPr id="973" name="Google Shape;973;p41"/>
          <p:cNvGrpSpPr/>
          <p:nvPr/>
        </p:nvGrpSpPr>
        <p:grpSpPr>
          <a:xfrm>
            <a:off x="371798" y="871870"/>
            <a:ext cx="8438960" cy="3923414"/>
            <a:chOff x="0" y="2676"/>
            <a:chExt cx="10880557" cy="2541057"/>
          </a:xfrm>
        </p:grpSpPr>
        <p:sp>
          <p:nvSpPr>
            <p:cNvPr id="974" name="Google Shape;974;p41"/>
            <p:cNvSpPr/>
            <p:nvPr/>
          </p:nvSpPr>
          <p:spPr>
            <a:xfrm>
              <a:off x="0" y="3009"/>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5" name="Google Shape;975;p41"/>
            <p:cNvSpPr txBox="1"/>
            <p:nvPr/>
          </p:nvSpPr>
          <p:spPr>
            <a:xfrm>
              <a:off x="64607" y="3007"/>
              <a:ext cx="373358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Adobe Inc.  (ADBE)</a:t>
              </a:r>
              <a:endParaRPr kumimoji="0" b="1"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76" name="Google Shape;976;p41"/>
            <p:cNvSpPr/>
            <p:nvPr/>
          </p:nvSpPr>
          <p:spPr>
            <a:xfrm rot="5400000">
              <a:off x="7188650" y="-2720000"/>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p41"/>
            <p:cNvSpPr txBox="1"/>
            <p:nvPr/>
          </p:nvSpPr>
          <p:spPr>
            <a:xfrm>
              <a:off x="3858757" y="545577"/>
              <a:ext cx="7021800" cy="390900"/>
            </a:xfrm>
            <a:prstGeom prst="rect">
              <a:avLst/>
            </a:prstGeom>
            <a:noFill/>
            <a:ln>
              <a:noFill/>
            </a:ln>
          </p:spPr>
          <p:txBody>
            <a:bodyPr spcFirstLastPara="1" wrap="square" lIns="185750" tIns="92875" rIns="185750" bIns="92875" anchor="ctr" anchorCtr="0">
              <a:noAutofit/>
            </a:bodyPr>
            <a:lstStyle/>
            <a:p>
              <a:pPr marL="38100" marR="0" lvl="0" indent="-38100" algn="l" defTabSz="914400" rtl="0" eaLnBrk="1" fontAlgn="auto" latinLnBrk="0" hangingPunct="1">
                <a:lnSpc>
                  <a:spcPct val="90000"/>
                </a:lnSpc>
                <a:spcBef>
                  <a:spcPts val="1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Cambria"/>
                  <a:ea typeface="Cambria"/>
                  <a:cs typeface="Cambria"/>
                  <a:sym typeface="Cambria"/>
                </a:rPr>
                <a:t> Microsoft completely dominates the productivity and business processes industry with their Microsoft Office and Microsoft 365 product lines. Along with this, Microsoft is well positioned to take on the future of cloud computing with its ownership of Azure, the second largest public cloud vendor.</a:t>
              </a:r>
              <a:endParaRPr kumimoji="0" sz="10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78" name="Google Shape;978;p41"/>
            <p:cNvSpPr/>
            <p:nvPr/>
          </p:nvSpPr>
          <p:spPr>
            <a:xfrm>
              <a:off x="0" y="516016"/>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9" name="Google Shape;979;p41"/>
            <p:cNvSpPr txBox="1"/>
            <p:nvPr/>
          </p:nvSpPr>
          <p:spPr>
            <a:xfrm>
              <a:off x="64607" y="516015"/>
              <a:ext cx="373358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Microsoft Corporation (MSFT)</a:t>
              </a:r>
              <a:endParaRPr kumimoji="0" b="1"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80" name="Google Shape;980;p41"/>
            <p:cNvSpPr/>
            <p:nvPr/>
          </p:nvSpPr>
          <p:spPr>
            <a:xfrm rot="5400000">
              <a:off x="7188650" y="-2206994"/>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1" name="Google Shape;981;p41"/>
            <p:cNvSpPr txBox="1"/>
            <p:nvPr/>
          </p:nvSpPr>
          <p:spPr>
            <a:xfrm>
              <a:off x="3848335" y="1068730"/>
              <a:ext cx="6883501" cy="390900"/>
            </a:xfrm>
            <a:prstGeom prst="rect">
              <a:avLst/>
            </a:prstGeom>
            <a:noFill/>
            <a:ln>
              <a:noFill/>
            </a:ln>
          </p:spPr>
          <p:txBody>
            <a:bodyPr spcFirstLastPara="1" wrap="square" lIns="185750" tIns="92875" rIns="185750" bIns="92875" anchor="ctr" anchorCtr="0">
              <a:noAutofit/>
            </a:bodyPr>
            <a:lstStyle/>
            <a:p>
              <a:pPr marL="38100" marR="0" lvl="0" indent="-3810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000" b="0" i="0" u="none" strike="noStrike" kern="0" cap="none" spc="0" normalizeH="0" baseline="0" noProof="0" dirty="0">
                  <a:ln>
                    <a:noFill/>
                  </a:ln>
                  <a:solidFill>
                    <a:srgbClr val="000000"/>
                  </a:solidFill>
                  <a:effectLst/>
                  <a:uLnTx/>
                  <a:uFillTx/>
                  <a:latin typeface="Cambria"/>
                  <a:ea typeface="Cambria"/>
                  <a:cs typeface="Cambria"/>
                  <a:sym typeface="Cambria"/>
                </a:rPr>
                <a:t>Comcast’s dense fixed-line networks provide platforms to easily meet consumers’ growing demand for bandwidth while also expanding their market share into new areas. Comcast is also known for having consistent recurring revenue, strong cash flows, and attracting top media related talent. </a:t>
              </a: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982" name="Google Shape;982;p41"/>
            <p:cNvSpPr/>
            <p:nvPr/>
          </p:nvSpPr>
          <p:spPr>
            <a:xfrm>
              <a:off x="0" y="1029021"/>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3" name="Google Shape;983;p41"/>
            <p:cNvSpPr txBox="1"/>
            <p:nvPr/>
          </p:nvSpPr>
          <p:spPr>
            <a:xfrm>
              <a:off x="64607" y="1029020"/>
              <a:ext cx="373358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Comcast Corporation (CMCSA)</a:t>
              </a:r>
              <a:endParaRPr kumimoji="0" b="1" i="0" u="none" strike="noStrike" kern="0" cap="none" spc="0" normalizeH="0" baseline="0" noProof="0">
                <a:ln>
                  <a:noFill/>
                </a:ln>
                <a:solidFill>
                  <a:srgbClr val="000000"/>
                </a:solidFill>
                <a:effectLst/>
                <a:uLnTx/>
                <a:uFillTx/>
                <a:cs typeface="Arial"/>
                <a:sym typeface="Arial"/>
              </a:endParaRPr>
            </a:p>
          </p:txBody>
        </p:sp>
        <p:sp>
          <p:nvSpPr>
            <p:cNvPr id="984" name="Google Shape;984;p41"/>
            <p:cNvSpPr/>
            <p:nvPr/>
          </p:nvSpPr>
          <p:spPr>
            <a:xfrm rot="5400000">
              <a:off x="7188651" y="-1693989"/>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5" name="Google Shape;985;p41"/>
            <p:cNvSpPr txBox="1"/>
            <p:nvPr/>
          </p:nvSpPr>
          <p:spPr>
            <a:xfrm>
              <a:off x="3882739" y="1816867"/>
              <a:ext cx="6883501" cy="99026"/>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 sz="950" b="0" i="0" u="none" strike="noStrike" kern="0" cap="none" spc="0" normalizeH="0" baseline="0" noProof="0" dirty="0">
                  <a:ln>
                    <a:noFill/>
                  </a:ln>
                  <a:solidFill>
                    <a:srgbClr val="000000"/>
                  </a:solidFill>
                  <a:effectLst/>
                  <a:uLnTx/>
                  <a:uFillTx/>
                  <a:latin typeface="Cambria"/>
                  <a:ea typeface="Cambria"/>
                  <a:cs typeface="Cambria"/>
                  <a:sym typeface="Cambria"/>
                </a:rPr>
                <a:t>Take-Two Interactive is known for its incredibly immersive and detailed video games including the super popular Grand Theft Auto franchise. Grand Theft Auto V was released in 2013, but was listed as one of the top-selling games of 2018, indicating their games’ lucrative long-term earning potential.</a:t>
              </a:r>
              <a:endParaRPr kumimoji="0" sz="95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sz="95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10000"/>
                </a:lnSpc>
                <a:spcBef>
                  <a:spcPts val="0"/>
                </a:spcBef>
                <a:spcAft>
                  <a:spcPts val="0"/>
                </a:spcAft>
                <a:buClr>
                  <a:srgbClr val="000000"/>
                </a:buClr>
                <a:buSzPts val="900"/>
                <a:buFont typeface="Calibri"/>
                <a:buNone/>
                <a:tabLst/>
                <a:defRPr/>
              </a:pPr>
              <a:endParaRPr kumimoji="0" sz="95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986" name="Google Shape;986;p41"/>
            <p:cNvSpPr/>
            <p:nvPr/>
          </p:nvSpPr>
          <p:spPr>
            <a:xfrm>
              <a:off x="0" y="1542028"/>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7" name="Google Shape;987;p41"/>
            <p:cNvSpPr txBox="1"/>
            <p:nvPr/>
          </p:nvSpPr>
          <p:spPr>
            <a:xfrm>
              <a:off x="64607" y="1542027"/>
              <a:ext cx="373358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Take-Two Interactive Software, Inc. (TTWO)</a:t>
              </a:r>
              <a:endParaRPr kumimoji="0" b="1"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88" name="Google Shape;988;p41"/>
            <p:cNvSpPr/>
            <p:nvPr/>
          </p:nvSpPr>
          <p:spPr>
            <a:xfrm rot="5400000">
              <a:off x="7188650" y="-1180983"/>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9" name="Google Shape;989;p41"/>
            <p:cNvSpPr txBox="1"/>
            <p:nvPr/>
          </p:nvSpPr>
          <p:spPr>
            <a:xfrm>
              <a:off x="3882738" y="2268522"/>
              <a:ext cx="6883500" cy="2070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dirty="0">
                  <a:ln>
                    <a:noFill/>
                  </a:ln>
                  <a:solidFill>
                    <a:srgbClr val="000000"/>
                  </a:solidFill>
                  <a:effectLst/>
                  <a:uLnTx/>
                  <a:uFillTx/>
                  <a:latin typeface="Cambria"/>
                  <a:ea typeface="Cambria"/>
                  <a:cs typeface="Cambria"/>
                  <a:sym typeface="Cambria"/>
                </a:rPr>
                <a:t>Caterpillar has an incredibly strong dealer network, excellent safety features,  and a robust service infrastructure with sufficient parts available to ensure machine uptime. Caterpillar is also investing heavily in its research and development teams to give themselves an edge against competition.</a:t>
              </a: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990" name="Google Shape;990;p41"/>
            <p:cNvSpPr/>
            <p:nvPr/>
          </p:nvSpPr>
          <p:spPr>
            <a:xfrm>
              <a:off x="0" y="2055033"/>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1" name="Google Shape;991;p41"/>
            <p:cNvSpPr txBox="1"/>
            <p:nvPr/>
          </p:nvSpPr>
          <p:spPr>
            <a:xfrm>
              <a:off x="64607" y="2055031"/>
              <a:ext cx="373358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Caterpillar Inc.  (CAT)</a:t>
              </a:r>
              <a:endParaRPr kumimoji="0" b="1"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992" name="Google Shape;992;p41"/>
            <p:cNvSpPr/>
            <p:nvPr/>
          </p:nvSpPr>
          <p:spPr>
            <a:xfrm>
              <a:off x="3942350" y="2676"/>
              <a:ext cx="6883501" cy="441000"/>
            </a:xfrm>
            <a:prstGeom prst="round2SameRect">
              <a:avLst>
                <a:gd name="adj1" fmla="val 168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38100" lvl="0" indent="-38100">
                <a:lnSpc>
                  <a:spcPct val="90000"/>
                </a:lnSpc>
                <a:spcBef>
                  <a:spcPts val="100"/>
                </a:spcBef>
              </a:pPr>
              <a:endParaRPr lang="en" sz="1000" dirty="0">
                <a:latin typeface="Cambria"/>
                <a:ea typeface="Cambria"/>
                <a:cs typeface="Cambria"/>
                <a:sym typeface="Cambria"/>
              </a:endParaRPr>
            </a:p>
            <a:p>
              <a:pPr marL="38100" lvl="0" indent="-38100">
                <a:lnSpc>
                  <a:spcPct val="90000"/>
                </a:lnSpc>
                <a:spcBef>
                  <a:spcPts val="100"/>
                </a:spcBef>
              </a:pPr>
              <a:r>
                <a:rPr lang="en" sz="1000" dirty="0">
                  <a:latin typeface="Cambria"/>
                  <a:ea typeface="Cambria"/>
                  <a:cs typeface="Cambria"/>
                  <a:sym typeface="Cambria"/>
                </a:rPr>
                <a:t> Adobe’sCreative </a:t>
              </a:r>
              <a:r>
                <a:rPr kumimoji="0" lang="en" sz="1000" b="0" i="0" u="none" strike="noStrike" kern="0" cap="none" spc="0" normalizeH="0" baseline="0" noProof="0" dirty="0">
                  <a:ln>
                    <a:noFill/>
                  </a:ln>
                  <a:solidFill>
                    <a:srgbClr val="000000"/>
                  </a:solidFill>
                  <a:effectLst/>
                  <a:uLnTx/>
                  <a:uFillTx/>
                  <a:latin typeface="Cambria"/>
                  <a:ea typeface="Cambria"/>
                  <a:cs typeface="Cambria"/>
                  <a:sym typeface="Cambria"/>
                </a:rPr>
                <a:t>Cloud is the gold standard for content creators globally. This has created a monopolistic type of affect for Adobe and provides them protection from switching costs. Along with this, Adobe’s Experience Cloud has also been regarded as the cloud platform  with the best end-to-end functionality. </a:t>
              </a: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38100" marR="0" lvl="0" indent="-38100" algn="l" defTabSz="914400" rtl="0" eaLnBrk="1" fontAlgn="auto" latinLnBrk="0" hangingPunct="1">
                <a:lnSpc>
                  <a:spcPct val="90000"/>
                </a:lnSpc>
                <a:spcBef>
                  <a:spcPts val="10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grpSp>
      <p:sp>
        <p:nvSpPr>
          <p:cNvPr id="993" name="Google Shape;993;p41"/>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42"/>
          <p:cNvSpPr txBox="1"/>
          <p:nvPr/>
        </p:nvSpPr>
        <p:spPr>
          <a:xfrm>
            <a:off x="324872" y="430294"/>
            <a:ext cx="2992705"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Unique Attributes</a:t>
            </a:r>
            <a:endParaRPr kumimoji="0" sz="28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grpSp>
        <p:nvGrpSpPr>
          <p:cNvPr id="999" name="Google Shape;999;p42"/>
          <p:cNvGrpSpPr/>
          <p:nvPr/>
        </p:nvGrpSpPr>
        <p:grpSpPr>
          <a:xfrm>
            <a:off x="322451" y="871873"/>
            <a:ext cx="8487983" cy="3841334"/>
            <a:chOff x="-63628" y="2677"/>
            <a:chExt cx="10944284" cy="2541056"/>
          </a:xfrm>
        </p:grpSpPr>
        <p:sp>
          <p:nvSpPr>
            <p:cNvPr id="1000" name="Google Shape;1000;p42"/>
            <p:cNvSpPr/>
            <p:nvPr/>
          </p:nvSpPr>
          <p:spPr>
            <a:xfrm>
              <a:off x="0" y="3009"/>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1" name="Google Shape;1001;p42"/>
            <p:cNvSpPr txBox="1"/>
            <p:nvPr/>
          </p:nvSpPr>
          <p:spPr>
            <a:xfrm>
              <a:off x="-1" y="3007"/>
              <a:ext cx="3858751" cy="465183"/>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Norwegian Cruise Line Holdings  (NCLH)</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02" name="Google Shape;1002;p42"/>
            <p:cNvSpPr/>
            <p:nvPr/>
          </p:nvSpPr>
          <p:spPr>
            <a:xfrm rot="5400000">
              <a:off x="7188650" y="-2720000"/>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3" name="Google Shape;1003;p42"/>
            <p:cNvSpPr txBox="1"/>
            <p:nvPr/>
          </p:nvSpPr>
          <p:spPr>
            <a:xfrm>
              <a:off x="3858750" y="583665"/>
              <a:ext cx="7021906" cy="352800"/>
            </a:xfrm>
            <a:prstGeom prst="rect">
              <a:avLst/>
            </a:prstGeom>
            <a:noFill/>
            <a:ln>
              <a:noFill/>
            </a:ln>
          </p:spPr>
          <p:txBody>
            <a:bodyPr spcFirstLastPara="1" wrap="square" lIns="185750" tIns="92875" rIns="185750" bIns="92875" anchor="ctr" anchorCtr="0">
              <a:noAutofit/>
            </a:bodyPr>
            <a:lstStyle/>
            <a:p>
              <a:pPr marL="38100" marR="0" lvl="0" indent="-3810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 They work to differentiate themselves from competitors by offering signature categories (style,baby, kids, and wellness) that carry higher margins and faster growth rates than other areas of its business.</a:t>
              </a:r>
              <a:endParaRPr kumimoji="0" sz="1100" b="0" i="0" u="none" strike="noStrike" kern="0" cap="none" spc="0" normalizeH="0" baseline="0" noProof="0" dirty="0">
                <a:ln>
                  <a:noFill/>
                </a:ln>
                <a:solidFill>
                  <a:srgbClr val="000000"/>
                </a:solidFill>
                <a:effectLst/>
                <a:uLnTx/>
                <a:uFillTx/>
                <a:cs typeface="Arial"/>
                <a:sym typeface="Arial"/>
              </a:endParaRPr>
            </a:p>
            <a:p>
              <a:pPr marL="38100" marR="0" lvl="0" indent="-38100" algn="l" defTabSz="914400" rtl="0" eaLnBrk="1" fontAlgn="auto" latinLnBrk="0" hangingPunct="1">
                <a:lnSpc>
                  <a:spcPct val="90000"/>
                </a:lnSpc>
                <a:spcBef>
                  <a:spcPts val="10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004" name="Google Shape;1004;p42"/>
            <p:cNvSpPr/>
            <p:nvPr/>
          </p:nvSpPr>
          <p:spPr>
            <a:xfrm>
              <a:off x="0" y="516016"/>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5" name="Google Shape;1005;p42"/>
            <p:cNvSpPr txBox="1"/>
            <p:nvPr/>
          </p:nvSpPr>
          <p:spPr>
            <a:xfrm>
              <a:off x="-63628" y="516015"/>
              <a:ext cx="3879466" cy="465183"/>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Target Corporation (TGT)</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06" name="Google Shape;1006;p42"/>
            <p:cNvSpPr/>
            <p:nvPr/>
          </p:nvSpPr>
          <p:spPr>
            <a:xfrm rot="5400000">
              <a:off x="7188650" y="-2206994"/>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7" name="Google Shape;1007;p42"/>
            <p:cNvSpPr txBox="1"/>
            <p:nvPr/>
          </p:nvSpPr>
          <p:spPr>
            <a:xfrm>
              <a:off x="3882748" y="1072307"/>
              <a:ext cx="6883500" cy="352800"/>
            </a:xfrm>
            <a:prstGeom prst="rect">
              <a:avLst/>
            </a:prstGeom>
            <a:noFill/>
            <a:ln>
              <a:noFill/>
            </a:ln>
          </p:spPr>
          <p:txBody>
            <a:bodyPr spcFirstLastPara="1" wrap="square" lIns="185750" tIns="92875" rIns="185750" bIns="92875" anchor="ctr" anchorCtr="0">
              <a:noAutofit/>
            </a:bodyPr>
            <a:lstStyle/>
            <a:p>
              <a:pPr marL="38100" marR="0" lvl="0" indent="-3810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 Key’s investment banking and capital market offerings allow the bank to win business from corporate clients that seek more robust offerings but are too small to attract attention from bulge-bracket firms</a:t>
              </a:r>
              <a:endParaRPr kumimoji="0" sz="1100" b="0" i="0" u="none" strike="noStrike" kern="0" cap="none" spc="0" normalizeH="0" baseline="0" noProof="0" dirty="0">
                <a:ln>
                  <a:noFill/>
                </a:ln>
                <a:solidFill>
                  <a:srgbClr val="000000"/>
                </a:solidFill>
                <a:effectLst/>
                <a:uLnTx/>
                <a:uFillTx/>
                <a:cs typeface="Arial"/>
                <a:sym typeface="Arial"/>
              </a:endParaRPr>
            </a:p>
          </p:txBody>
        </p:sp>
        <p:sp>
          <p:nvSpPr>
            <p:cNvPr id="1008" name="Google Shape;1008;p42"/>
            <p:cNvSpPr/>
            <p:nvPr/>
          </p:nvSpPr>
          <p:spPr>
            <a:xfrm>
              <a:off x="0" y="1029021"/>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9" name="Google Shape;1009;p42"/>
            <p:cNvSpPr txBox="1"/>
            <p:nvPr/>
          </p:nvSpPr>
          <p:spPr>
            <a:xfrm>
              <a:off x="65112" y="1029020"/>
              <a:ext cx="3733133" cy="465183"/>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KeyCorp (KEY)</a:t>
              </a:r>
              <a:endParaRPr kumimoji="0" b="1" i="0" u="none" strike="noStrike" kern="0" cap="none" spc="0" normalizeH="0" baseline="0" noProof="0">
                <a:ln>
                  <a:noFill/>
                </a:ln>
                <a:solidFill>
                  <a:srgbClr val="000000"/>
                </a:solidFill>
                <a:effectLst/>
                <a:uLnTx/>
                <a:uFillTx/>
                <a:cs typeface="Arial"/>
                <a:sym typeface="Arial"/>
              </a:endParaRPr>
            </a:p>
          </p:txBody>
        </p:sp>
        <p:sp>
          <p:nvSpPr>
            <p:cNvPr id="1010" name="Google Shape;1010;p42"/>
            <p:cNvSpPr/>
            <p:nvPr/>
          </p:nvSpPr>
          <p:spPr>
            <a:xfrm rot="5400000">
              <a:off x="7188651" y="-1693989"/>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1" name="Google Shape;1011;p42"/>
            <p:cNvSpPr txBox="1"/>
            <p:nvPr/>
          </p:nvSpPr>
          <p:spPr>
            <a:xfrm>
              <a:off x="3858750" y="1675994"/>
              <a:ext cx="6883500" cy="352800"/>
            </a:xfrm>
            <a:prstGeom prst="rect">
              <a:avLst/>
            </a:prstGeom>
            <a:noFill/>
            <a:ln>
              <a:noFill/>
            </a:ln>
          </p:spPr>
          <p:txBody>
            <a:bodyPr spcFirstLastPara="1" wrap="square" lIns="185750" tIns="92875" rIns="185750" bIns="92875" anchor="ctr" anchorCtr="0">
              <a:noAutofit/>
            </a:bodyP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The long term demand for Cerner’s products are robust given ACA mandates that require providers to upgrade their health records management systems</a:t>
              </a:r>
              <a:endParaRPr kumimoji="0" sz="1100" b="0" i="0" u="none" strike="noStrike" kern="0" cap="none" spc="0" normalizeH="0" baseline="0" noProof="0" dirty="0">
                <a:ln>
                  <a:noFill/>
                </a:ln>
                <a:solidFill>
                  <a:srgbClr val="000000"/>
                </a:solidFill>
                <a:effectLst/>
                <a:uLnTx/>
                <a:uFillTx/>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10000"/>
                </a:lnSpc>
                <a:spcBef>
                  <a:spcPts val="0"/>
                </a:spcBef>
                <a:spcAft>
                  <a:spcPts val="0"/>
                </a:spcAft>
                <a:buClr>
                  <a:srgbClr val="000000"/>
                </a:buClr>
                <a:buSzPts val="900"/>
                <a:buFont typeface="Calibri"/>
                <a:buNone/>
                <a:tabLst/>
                <a:defRPr/>
              </a:pPr>
              <a:endParaRPr kumimoji="0" sz="9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012" name="Google Shape;1012;p42"/>
            <p:cNvSpPr/>
            <p:nvPr/>
          </p:nvSpPr>
          <p:spPr>
            <a:xfrm>
              <a:off x="0" y="1542028"/>
              <a:ext cx="3882600" cy="488699"/>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3" name="Google Shape;1013;p42"/>
            <p:cNvSpPr txBox="1"/>
            <p:nvPr/>
          </p:nvSpPr>
          <p:spPr>
            <a:xfrm>
              <a:off x="65112" y="1542027"/>
              <a:ext cx="3733133" cy="465182"/>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Cerner Corporation  (CERN)</a:t>
              </a:r>
              <a:endParaRPr kumimoji="0" b="1"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1014" name="Google Shape;1014;p42"/>
            <p:cNvSpPr/>
            <p:nvPr/>
          </p:nvSpPr>
          <p:spPr>
            <a:xfrm rot="5400000">
              <a:off x="7188650" y="-1180983"/>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5" name="Google Shape;1015;p42"/>
            <p:cNvSpPr txBox="1"/>
            <p:nvPr/>
          </p:nvSpPr>
          <p:spPr>
            <a:xfrm>
              <a:off x="3882748" y="2122972"/>
              <a:ext cx="6883500" cy="3528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dirty="0">
                  <a:ln>
                    <a:noFill/>
                  </a:ln>
                  <a:solidFill>
                    <a:srgbClr val="000000"/>
                  </a:solidFill>
                  <a:effectLst/>
                  <a:uLnTx/>
                  <a:uFillTx/>
                  <a:latin typeface="Cambria"/>
                  <a:ea typeface="Cambria"/>
                  <a:cs typeface="Cambria"/>
                  <a:sym typeface="Cambria"/>
                </a:rPr>
                <a:t>Around 30% of sales in the first half of fiscal 2019 were from new products or line extensions (versus 20%-25% historically), which we think points to the firm's commitment to innovating its portfolio to stay relevant with consumer trends. </a:t>
              </a:r>
              <a:endParaRPr kumimoji="0" sz="1000" b="0" i="0" u="none" strike="noStrike" kern="0" cap="none" spc="0" normalizeH="0" baseline="0" noProof="0" dirty="0">
                <a:ln>
                  <a:noFill/>
                </a:ln>
                <a:solidFill>
                  <a:srgbClr val="000000"/>
                </a:solidFill>
                <a:effectLst/>
                <a:uLnTx/>
                <a:uFillTx/>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016" name="Google Shape;1016;p42"/>
            <p:cNvSpPr/>
            <p:nvPr/>
          </p:nvSpPr>
          <p:spPr>
            <a:xfrm>
              <a:off x="0" y="2055033"/>
              <a:ext cx="3882601"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7" name="Google Shape;1017;p42"/>
            <p:cNvSpPr txBox="1"/>
            <p:nvPr/>
          </p:nvSpPr>
          <p:spPr>
            <a:xfrm>
              <a:off x="-63627" y="2055031"/>
              <a:ext cx="3946227" cy="465183"/>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The Estée Lauder Companies Inc  (EL)</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18" name="Google Shape;1018;p42"/>
            <p:cNvSpPr/>
            <p:nvPr/>
          </p:nvSpPr>
          <p:spPr>
            <a:xfrm>
              <a:off x="3927952" y="2677"/>
              <a:ext cx="6883500" cy="441000"/>
            </a:xfrm>
            <a:prstGeom prst="round2SameRect">
              <a:avLst>
                <a:gd name="adj1" fmla="val 168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38100" marR="0" lvl="0" indent="-3810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 </a:t>
              </a:r>
              <a:endParaRPr kumimoji="0" sz="1100" b="0" i="0" u="none" strike="noStrike" kern="0" cap="none" spc="0" normalizeH="0" baseline="0" noProof="0" dirty="0">
                <a:ln>
                  <a:noFill/>
                </a:ln>
                <a:solidFill>
                  <a:srgbClr val="000000"/>
                </a:solidFill>
                <a:effectLst/>
                <a:uLnTx/>
                <a:uFillTx/>
                <a:cs typeface="Arial"/>
                <a:sym typeface="Arial"/>
              </a:endParaRPr>
            </a:p>
            <a:p>
              <a:pPr marL="38100" marR="0" lvl="0" indent="-38100" algn="just" defTabSz="914400" rtl="0" eaLnBrk="1" fontAlgn="auto" latinLnBrk="0" hangingPunct="1">
                <a:lnSpc>
                  <a:spcPct val="90000"/>
                </a:lnSpc>
                <a:spcBef>
                  <a:spcPts val="10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 As the baby boomers enter retirement, they are likely to travel more. Norwegian’s freestyle cruising will play into cross-generational travel trends, allowing families across demographics to travel together </a:t>
              </a:r>
              <a:endParaRPr kumimoji="0" sz="1100" b="0" i="0" u="none" strike="noStrike" kern="0" cap="none" spc="0" normalizeH="0" baseline="0" noProof="0" dirty="0">
                <a:ln>
                  <a:noFill/>
                </a:ln>
                <a:solidFill>
                  <a:srgbClr val="000000"/>
                </a:solidFill>
                <a:effectLst/>
                <a:uLnTx/>
                <a:uFillTx/>
                <a:cs typeface="Arial"/>
                <a:sym typeface="Arial"/>
              </a:endParaRPr>
            </a:p>
            <a:p>
              <a:pPr marL="38100" marR="0" lvl="0" indent="-38100" algn="just" defTabSz="914400" rtl="0" eaLnBrk="1" fontAlgn="auto" latinLnBrk="0" hangingPunct="1">
                <a:lnSpc>
                  <a:spcPct val="90000"/>
                </a:lnSpc>
                <a:spcBef>
                  <a:spcPts val="10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38100" marR="0" lvl="0" indent="-38100" algn="just" defTabSz="914400" rtl="0" eaLnBrk="1" fontAlgn="auto" latinLnBrk="0" hangingPunct="1">
                <a:lnSpc>
                  <a:spcPct val="90000"/>
                </a:lnSpc>
                <a:spcBef>
                  <a:spcPts val="10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grpSp>
      <p:sp>
        <p:nvSpPr>
          <p:cNvPr id="1019" name="Google Shape;1019;p42"/>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5" name="Google Shape;1025;p43"/>
          <p:cNvSpPr txBox="1"/>
          <p:nvPr/>
        </p:nvSpPr>
        <p:spPr>
          <a:xfrm>
            <a:off x="324872" y="430294"/>
            <a:ext cx="2992705"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Unique Attributes</a:t>
            </a:r>
            <a:endParaRPr kumimoji="0" sz="28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grpSp>
        <p:nvGrpSpPr>
          <p:cNvPr id="1026" name="Google Shape;1026;p43"/>
          <p:cNvGrpSpPr/>
          <p:nvPr/>
        </p:nvGrpSpPr>
        <p:grpSpPr>
          <a:xfrm>
            <a:off x="368625" y="829340"/>
            <a:ext cx="8441809" cy="4028978"/>
            <a:chOff x="-4091" y="2676"/>
            <a:chExt cx="10884747" cy="2583122"/>
          </a:xfrm>
        </p:grpSpPr>
        <p:sp>
          <p:nvSpPr>
            <p:cNvPr id="1027" name="Google Shape;1027;p43"/>
            <p:cNvSpPr/>
            <p:nvPr/>
          </p:nvSpPr>
          <p:spPr>
            <a:xfrm>
              <a:off x="0" y="3009"/>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8" name="Google Shape;1028;p43"/>
            <p:cNvSpPr txBox="1"/>
            <p:nvPr/>
          </p:nvSpPr>
          <p:spPr>
            <a:xfrm>
              <a:off x="5511" y="70719"/>
              <a:ext cx="3792734"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Delta Air Lines , Inc. (DAL)</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a:p>
              <a:pPr marL="0" marR="0" lvl="0" indent="0" algn="l" defTabSz="914400" rtl="0" eaLnBrk="1" fontAlgn="auto" latinLnBrk="0" hangingPunct="1">
                <a:lnSpc>
                  <a:spcPct val="90000"/>
                </a:lnSpc>
                <a:spcBef>
                  <a:spcPts val="0"/>
                </a:spcBef>
                <a:spcAft>
                  <a:spcPts val="0"/>
                </a:spcAft>
                <a:buClr>
                  <a:srgbClr val="FFFFFF"/>
                </a:buClr>
                <a:buSzPts val="300"/>
                <a:buFont typeface="Cambria"/>
                <a:buNone/>
                <a:tabLst/>
                <a:defRPr/>
              </a:pP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29" name="Google Shape;1029;p43"/>
            <p:cNvSpPr/>
            <p:nvPr/>
          </p:nvSpPr>
          <p:spPr>
            <a:xfrm rot="5400000">
              <a:off x="7188650" y="-2720000"/>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0" name="Google Shape;1030;p43"/>
            <p:cNvSpPr txBox="1"/>
            <p:nvPr/>
          </p:nvSpPr>
          <p:spPr>
            <a:xfrm>
              <a:off x="3858750" y="603841"/>
              <a:ext cx="7021906" cy="3528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Along with offering over 37 different types of service within the 6 sectors in which they operate, Eaton is a two time winner of the World’s Most Ethical Companies Award. </a:t>
              </a: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38100" marR="0" lvl="0" indent="-38100" algn="l" defTabSz="914400" rtl="0" eaLnBrk="1" fontAlgn="auto" latinLnBrk="0" hangingPunct="1">
                <a:lnSpc>
                  <a:spcPct val="90000"/>
                </a:lnSpc>
                <a:spcBef>
                  <a:spcPts val="20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031" name="Google Shape;1031;p43"/>
            <p:cNvSpPr/>
            <p:nvPr/>
          </p:nvSpPr>
          <p:spPr>
            <a:xfrm>
              <a:off x="0" y="516016"/>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2" name="Google Shape;1032;p43"/>
            <p:cNvSpPr txBox="1"/>
            <p:nvPr/>
          </p:nvSpPr>
          <p:spPr>
            <a:xfrm>
              <a:off x="5511" y="549928"/>
              <a:ext cx="3849149"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Eaton Corporation PLC (ETN)</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FFFFFF"/>
                </a:buClr>
                <a:buSzPts val="300"/>
                <a:buFont typeface="Cambria"/>
                <a:buNone/>
                <a:tabLst/>
                <a:defRPr/>
              </a:pP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33" name="Google Shape;1033;p43"/>
            <p:cNvSpPr/>
            <p:nvPr/>
          </p:nvSpPr>
          <p:spPr>
            <a:xfrm rot="5400000">
              <a:off x="7188650" y="-2206994"/>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4" name="Google Shape;1034;p43"/>
            <p:cNvSpPr txBox="1"/>
            <p:nvPr/>
          </p:nvSpPr>
          <p:spPr>
            <a:xfrm>
              <a:off x="3882738" y="1072310"/>
              <a:ext cx="6883500" cy="4653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Morgan Stanley was recognized as the world’s top stock underwriter for the past two years. The company is in position to hold the title for the third straight year as they are the lead underwriters of the highly anticipated Uber IPO.</a:t>
              </a: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38100" marR="0" lvl="0" indent="-38100" algn="l" defTabSz="914400" rtl="0" eaLnBrk="1" fontAlgn="auto" latinLnBrk="0" hangingPunct="1">
                <a:lnSpc>
                  <a:spcPct val="90000"/>
                </a:lnSpc>
                <a:spcBef>
                  <a:spcPts val="20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035" name="Google Shape;1035;p43"/>
            <p:cNvSpPr/>
            <p:nvPr/>
          </p:nvSpPr>
          <p:spPr>
            <a:xfrm>
              <a:off x="0" y="1029021"/>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6" name="Google Shape;1036;p43"/>
            <p:cNvSpPr txBox="1"/>
            <p:nvPr/>
          </p:nvSpPr>
          <p:spPr>
            <a:xfrm>
              <a:off x="521252" y="1073441"/>
              <a:ext cx="284010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Morgan Stanley (MS)</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37" name="Google Shape;1037;p43"/>
            <p:cNvSpPr/>
            <p:nvPr/>
          </p:nvSpPr>
          <p:spPr>
            <a:xfrm rot="5400000">
              <a:off x="7188651" y="-1693989"/>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8" name="Google Shape;1038;p43"/>
            <p:cNvSpPr txBox="1"/>
            <p:nvPr/>
          </p:nvSpPr>
          <p:spPr>
            <a:xfrm>
              <a:off x="3882748" y="1609966"/>
              <a:ext cx="6883500" cy="3528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900"/>
                <a:buFont typeface="Arial"/>
                <a:buNone/>
                <a:tabLst/>
                <a:defRPr/>
              </a:pPr>
              <a:endParaRPr kumimoji="0" sz="11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1039" name="Google Shape;1039;p43"/>
            <p:cNvSpPr/>
            <p:nvPr/>
          </p:nvSpPr>
          <p:spPr>
            <a:xfrm>
              <a:off x="0" y="1542028"/>
              <a:ext cx="3882600" cy="488699"/>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0" name="Google Shape;1040;p43"/>
            <p:cNvSpPr txBox="1"/>
            <p:nvPr/>
          </p:nvSpPr>
          <p:spPr>
            <a:xfrm>
              <a:off x="-4091" y="1596966"/>
              <a:ext cx="3858751"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Canadian Natural Resources (CNQ)</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FFFFFF"/>
                </a:buClr>
                <a:buSzPts val="300"/>
                <a:buFont typeface="Cambria"/>
                <a:buNone/>
                <a:tabLst/>
                <a:defRPr/>
              </a:pP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41" name="Google Shape;1041;p43"/>
            <p:cNvSpPr/>
            <p:nvPr/>
          </p:nvSpPr>
          <p:spPr>
            <a:xfrm rot="5400000">
              <a:off x="7188650" y="-1180983"/>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2" name="Google Shape;1042;p43"/>
            <p:cNvSpPr txBox="1"/>
            <p:nvPr/>
          </p:nvSpPr>
          <p:spPr>
            <a:xfrm>
              <a:off x="3882739" y="2142860"/>
              <a:ext cx="6883500" cy="3528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sz="900" b="0" i="0" u="none" strike="noStrike" kern="0" cap="none" spc="0" normalizeH="0" baseline="0" noProof="0" dirty="0">
                  <a:ln>
                    <a:noFill/>
                  </a:ln>
                  <a:solidFill>
                    <a:srgbClr val="000000"/>
                  </a:solidFill>
                  <a:effectLst/>
                  <a:uLnTx/>
                  <a:uFillTx/>
                  <a:latin typeface="Cambria"/>
                  <a:ea typeface="Cambria"/>
                  <a:cs typeface="Cambria"/>
                  <a:sym typeface="Cambria"/>
                </a:rPr>
                <a:t>The MetLife blimp provides aerial coverage to over 80 major sporting events every year and is currently the official aerial coverage provider of the PGA Tour.  In 2011, MetLife also agreed to a 25-year sponsorship deal to rename New Meadowlands Stadium after the company. </a:t>
              </a:r>
              <a:endParaRPr kumimoji="0" sz="9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043" name="Google Shape;1043;p43"/>
            <p:cNvSpPr/>
            <p:nvPr/>
          </p:nvSpPr>
          <p:spPr>
            <a:xfrm>
              <a:off x="0" y="2055033"/>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4" name="Google Shape;1044;p43"/>
            <p:cNvSpPr txBox="1"/>
            <p:nvPr/>
          </p:nvSpPr>
          <p:spPr>
            <a:xfrm>
              <a:off x="509342" y="2120498"/>
              <a:ext cx="284010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MetLife, Inc. (MET)</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FFFFFF"/>
                </a:buClr>
                <a:buSzPts val="300"/>
                <a:buFont typeface="Cambria"/>
                <a:buNone/>
                <a:tabLst/>
                <a:defRPr/>
              </a:pP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45" name="Google Shape;1045;p43"/>
            <p:cNvSpPr/>
            <p:nvPr/>
          </p:nvSpPr>
          <p:spPr>
            <a:xfrm>
              <a:off x="3942350" y="2676"/>
              <a:ext cx="6883500" cy="441000"/>
            </a:xfrm>
            <a:prstGeom prst="round2SameRect">
              <a:avLst>
                <a:gd name="adj1" fmla="val 168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Delta Air Lines, along with its subsidiaries and regional affiliates, operates around 5,400 flights every day and serves an extensive network that includes over 304 destinations across 52 countries.</a:t>
              </a: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38100" marR="0" lvl="0" indent="-38100" algn="l" defTabSz="914400" rtl="0" eaLnBrk="1" fontAlgn="auto" latinLnBrk="0" hangingPunct="1">
                <a:lnSpc>
                  <a:spcPct val="90000"/>
                </a:lnSpc>
                <a:spcBef>
                  <a:spcPts val="20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grpSp>
      <p:sp>
        <p:nvSpPr>
          <p:cNvPr id="1046" name="Google Shape;1046;p43"/>
          <p:cNvSpPr/>
          <p:nvPr/>
        </p:nvSpPr>
        <p:spPr>
          <a:xfrm>
            <a:off x="3490102" y="3337672"/>
            <a:ext cx="5194732" cy="443198"/>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Although Canadian Natural Resources main operations are in Western Canadian Sedimentary Basin, the company also has North Sea and West African fields.</a:t>
            </a: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a:p>
            <a:pPr marL="38100" marR="0" lvl="0" indent="-3810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25" name="Google Shape;180;p18">
            <a:extLst>
              <a:ext uri="{FF2B5EF4-FFF2-40B4-BE49-F238E27FC236}">
                <a16:creationId xmlns:a16="http://schemas.microsoft.com/office/drawing/2014/main" id="{74852446-992E-4D95-BB1E-C54D2A079F25}"/>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2" name="Google Shape;1052;p44"/>
          <p:cNvSpPr txBox="1"/>
          <p:nvPr/>
        </p:nvSpPr>
        <p:spPr>
          <a:xfrm>
            <a:off x="324872" y="430294"/>
            <a:ext cx="2992705"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mj-lt"/>
                <a:ea typeface="Cambria"/>
                <a:cs typeface="Cambria"/>
                <a:sym typeface="Cambria"/>
              </a:rPr>
              <a:t>Unique Attributes</a:t>
            </a:r>
            <a:endParaRPr kumimoji="0" sz="2800" b="0" i="0" u="none" strike="noStrike" kern="0" cap="none" spc="0" normalizeH="0" baseline="0" noProof="0" dirty="0">
              <a:ln>
                <a:noFill/>
              </a:ln>
              <a:solidFill>
                <a:srgbClr val="000000"/>
              </a:solidFill>
              <a:effectLst/>
              <a:uLnTx/>
              <a:uFillTx/>
              <a:latin typeface="+mj-lt"/>
              <a:ea typeface="Cambria"/>
              <a:cs typeface="Cambria"/>
              <a:sym typeface="Cambria"/>
            </a:endParaRPr>
          </a:p>
        </p:txBody>
      </p:sp>
      <p:grpSp>
        <p:nvGrpSpPr>
          <p:cNvPr id="1054" name="Google Shape;1054;p44"/>
          <p:cNvGrpSpPr/>
          <p:nvPr/>
        </p:nvGrpSpPr>
        <p:grpSpPr>
          <a:xfrm>
            <a:off x="368227" y="1174604"/>
            <a:ext cx="8442553" cy="3397396"/>
            <a:chOff x="-4604" y="2676"/>
            <a:chExt cx="10885189" cy="2028052"/>
          </a:xfrm>
        </p:grpSpPr>
        <p:sp>
          <p:nvSpPr>
            <p:cNvPr id="1055" name="Google Shape;1055;p44"/>
            <p:cNvSpPr/>
            <p:nvPr/>
          </p:nvSpPr>
          <p:spPr>
            <a:xfrm>
              <a:off x="0" y="3009"/>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6" name="Google Shape;1056;p44"/>
            <p:cNvSpPr txBox="1"/>
            <p:nvPr/>
          </p:nvSpPr>
          <p:spPr>
            <a:xfrm>
              <a:off x="-4604" y="3007"/>
              <a:ext cx="381324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00"/>
                <a:buFont typeface="Cambria"/>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AMGen inc (AMG)</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57" name="Google Shape;1057;p44"/>
            <p:cNvSpPr/>
            <p:nvPr/>
          </p:nvSpPr>
          <p:spPr>
            <a:xfrm rot="5400000">
              <a:off x="7188650" y="-2720000"/>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58" name="Google Shape;1058;p44"/>
            <p:cNvSpPr txBox="1"/>
            <p:nvPr/>
          </p:nvSpPr>
          <p:spPr>
            <a:xfrm>
              <a:off x="3858785" y="564142"/>
              <a:ext cx="7021800" cy="3528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Vodafone made the first ever mobile call in the UK and is one of the largest carriers by number of major countries it serves.  It recently acquired cable TV operations and is working to offer broadband service as well.  Vodafone added 43,000 new mobile sites and installed 115,000 modernized RAN base stations</a:t>
              </a: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059" name="Google Shape;1059;p44"/>
            <p:cNvSpPr/>
            <p:nvPr/>
          </p:nvSpPr>
          <p:spPr>
            <a:xfrm>
              <a:off x="0" y="516016"/>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0" name="Google Shape;1060;p44"/>
            <p:cNvSpPr txBox="1"/>
            <p:nvPr/>
          </p:nvSpPr>
          <p:spPr>
            <a:xfrm>
              <a:off x="-4604" y="516015"/>
              <a:ext cx="381324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00"/>
                <a:buFont typeface="Cambria"/>
                <a:buNone/>
                <a:tabLst/>
                <a:defRPr/>
              </a:pPr>
              <a:r>
                <a:rPr kumimoji="0" lang="en" b="1" i="0" u="none" strike="noStrike" kern="0" cap="none" spc="0" normalizeH="0" baseline="0" noProof="0" dirty="0">
                  <a:ln>
                    <a:noFill/>
                  </a:ln>
                  <a:solidFill>
                    <a:srgbClr val="FFFFFF"/>
                  </a:solidFill>
                  <a:effectLst/>
                  <a:uLnTx/>
                  <a:uFillTx/>
                  <a:latin typeface="Cambria"/>
                  <a:ea typeface="Cambria"/>
                  <a:cs typeface="Cambria"/>
                  <a:sym typeface="Cambria"/>
                </a:rPr>
                <a:t>Vodafone Group Plc (VOD)</a:t>
              </a:r>
              <a:endParaRPr kumimoji="0" b="1" i="0" u="none" strike="noStrike" kern="0" cap="none" spc="0" normalizeH="0" baseline="0" noProof="0" dirty="0">
                <a:ln>
                  <a:noFill/>
                </a:ln>
                <a:solidFill>
                  <a:srgbClr val="FFFFFF"/>
                </a:solidFill>
                <a:effectLst/>
                <a:uLnTx/>
                <a:uFillTx/>
                <a:latin typeface="Cambria"/>
                <a:ea typeface="Cambria"/>
                <a:cs typeface="Cambria"/>
                <a:sym typeface="Cambria"/>
              </a:endParaRPr>
            </a:p>
          </p:txBody>
        </p:sp>
        <p:sp>
          <p:nvSpPr>
            <p:cNvPr id="1061" name="Google Shape;1061;p44"/>
            <p:cNvSpPr/>
            <p:nvPr/>
          </p:nvSpPr>
          <p:spPr>
            <a:xfrm rot="5400000">
              <a:off x="7188650" y="-2206994"/>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2" name="Google Shape;1062;p44"/>
            <p:cNvSpPr txBox="1"/>
            <p:nvPr/>
          </p:nvSpPr>
          <p:spPr>
            <a:xfrm>
              <a:off x="3882748" y="1072307"/>
              <a:ext cx="6883500" cy="3528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Welltower is America’s largest healthcare REIT.  Welltower owns 1,517 healthcare properties across the U.S., Canada, and the U.K.</a:t>
              </a:r>
              <a:endParaRPr kumimoji="0" sz="1100" b="0" i="0" u="none" strike="noStrike" kern="0" cap="none" spc="0" normalizeH="0" baseline="0" noProof="0" dirty="0">
                <a:ln>
                  <a:noFill/>
                </a:ln>
                <a:solidFill>
                  <a:srgbClr val="000000"/>
                </a:solidFill>
                <a:effectLst/>
                <a:uLnTx/>
                <a:uFillTx/>
                <a:cs typeface="Arial"/>
                <a:sym typeface="Arial"/>
              </a:endParaRPr>
            </a:p>
          </p:txBody>
        </p:sp>
        <p:sp>
          <p:nvSpPr>
            <p:cNvPr id="1063" name="Google Shape;1063;p44"/>
            <p:cNvSpPr/>
            <p:nvPr/>
          </p:nvSpPr>
          <p:spPr>
            <a:xfrm>
              <a:off x="0" y="1029021"/>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4" name="Google Shape;1064;p44"/>
            <p:cNvSpPr txBox="1"/>
            <p:nvPr/>
          </p:nvSpPr>
          <p:spPr>
            <a:xfrm>
              <a:off x="-4604" y="1029020"/>
              <a:ext cx="381324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Welltower (WELL)</a:t>
              </a:r>
              <a:endParaRPr kumimoji="0" b="1" i="0" u="none" strike="noStrike" kern="0" cap="none" spc="0" normalizeH="0" baseline="0" noProof="0">
                <a:ln>
                  <a:noFill/>
                </a:ln>
                <a:solidFill>
                  <a:srgbClr val="000000"/>
                </a:solidFill>
                <a:effectLst/>
                <a:uLnTx/>
                <a:uFillTx/>
                <a:cs typeface="Arial"/>
                <a:sym typeface="Arial"/>
              </a:endParaRPr>
            </a:p>
          </p:txBody>
        </p:sp>
        <p:sp>
          <p:nvSpPr>
            <p:cNvPr id="1065" name="Google Shape;1065;p44"/>
            <p:cNvSpPr/>
            <p:nvPr/>
          </p:nvSpPr>
          <p:spPr>
            <a:xfrm rot="5400000">
              <a:off x="7188651" y="-1693989"/>
              <a:ext cx="390900" cy="6902700"/>
            </a:xfrm>
            <a:prstGeom prst="round2SameRect">
              <a:avLst>
                <a:gd name="adj1" fmla="val 166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6" name="Google Shape;1066;p44"/>
            <p:cNvSpPr txBox="1"/>
            <p:nvPr/>
          </p:nvSpPr>
          <p:spPr>
            <a:xfrm>
              <a:off x="3882748" y="1609966"/>
              <a:ext cx="6883500" cy="352800"/>
            </a:xfrm>
            <a:prstGeom prst="rect">
              <a:avLst/>
            </a:prstGeom>
            <a:noFill/>
            <a:ln>
              <a:noFill/>
            </a:ln>
          </p:spPr>
          <p:txBody>
            <a:bodyPr spcFirstLastPara="1" wrap="square" lIns="185750" tIns="92875" rIns="185750" bIns="92875" anchor="ctr" anchorCtr="0">
              <a:noAutofit/>
            </a:bodyPr>
            <a:lstStyle/>
            <a:p>
              <a:pPr marL="0" marR="0" lvl="0" indent="0" algn="l"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Capital One is #100 on the Fortune 500 and the 3rd largest credit card issuer amd were named 2018’s “Best Travel Card” by CNBC.  </a:t>
              </a: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
          <p:nvSpPr>
            <p:cNvPr id="1067" name="Google Shape;1067;p44"/>
            <p:cNvSpPr/>
            <p:nvPr/>
          </p:nvSpPr>
          <p:spPr>
            <a:xfrm>
              <a:off x="0" y="1542028"/>
              <a:ext cx="3882600" cy="488700"/>
            </a:xfrm>
            <a:prstGeom prst="roundRect">
              <a:avLst>
                <a:gd name="adj" fmla="val 16667"/>
              </a:avLst>
            </a:prstGeom>
            <a:solidFill>
              <a:srgbClr val="005A3C"/>
            </a:solidFill>
            <a:ln w="381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68" name="Google Shape;1068;p44"/>
            <p:cNvSpPr txBox="1"/>
            <p:nvPr/>
          </p:nvSpPr>
          <p:spPr>
            <a:xfrm>
              <a:off x="-4604" y="1542027"/>
              <a:ext cx="3813240" cy="465300"/>
            </a:xfrm>
            <a:prstGeom prst="rect">
              <a:avLst/>
            </a:prstGeom>
            <a:noFill/>
            <a:ln>
              <a:noFill/>
            </a:ln>
          </p:spPr>
          <p:txBody>
            <a:bodyPr spcFirstLastPara="1" wrap="square" lIns="45725" tIns="22850" rIns="45725"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00"/>
                <a:buFont typeface="Cambria"/>
                <a:buNone/>
                <a:tabLst/>
                <a:defRPr/>
              </a:pPr>
              <a:r>
                <a:rPr kumimoji="0" lang="en" b="1" i="0" u="none" strike="noStrike" kern="0" cap="none" spc="0" normalizeH="0" baseline="0" noProof="0">
                  <a:ln>
                    <a:noFill/>
                  </a:ln>
                  <a:solidFill>
                    <a:srgbClr val="FFFFFF"/>
                  </a:solidFill>
                  <a:effectLst/>
                  <a:uLnTx/>
                  <a:uFillTx/>
                  <a:latin typeface="Cambria"/>
                  <a:ea typeface="Cambria"/>
                  <a:cs typeface="Cambria"/>
                  <a:sym typeface="Cambria"/>
                </a:rPr>
                <a:t>Capital One (COF)</a:t>
              </a:r>
              <a:endParaRPr kumimoji="0" b="1" i="0"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1069" name="Google Shape;1069;p44"/>
            <p:cNvSpPr/>
            <p:nvPr/>
          </p:nvSpPr>
          <p:spPr>
            <a:xfrm>
              <a:off x="3942350" y="2676"/>
              <a:ext cx="6883500" cy="441000"/>
            </a:xfrm>
            <a:prstGeom prst="round2SameRect">
              <a:avLst>
                <a:gd name="adj1" fmla="val 16867"/>
                <a:gd name="adj2" fmla="val 0"/>
              </a:avLst>
            </a:prstGeom>
            <a:solidFill>
              <a:srgbClr val="D2D2D2"/>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38100" marR="0" lvl="0" indent="-3810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 sz="1100" b="0" i="0" u="none" strike="noStrike" kern="0" cap="none" spc="0" normalizeH="0" baseline="0" noProof="0" dirty="0">
                  <a:ln>
                    <a:noFill/>
                  </a:ln>
                  <a:solidFill>
                    <a:srgbClr val="000000"/>
                  </a:solidFill>
                  <a:effectLst/>
                  <a:uLnTx/>
                  <a:uFillTx/>
                  <a:latin typeface="Cambria"/>
                  <a:ea typeface="Cambria"/>
                  <a:cs typeface="Cambria"/>
                  <a:sym typeface="Cambria"/>
                </a:rPr>
                <a:t>AMGen acquired Onyx to bolster its therapeutic oncology portfolio and has recently launched Repatha (to lower cholesterol) and Aimovig (for migraines).  Healthcare demand is inelastic, and AMGen is less risky than some competitors with its 40 years of strong performance</a:t>
              </a:r>
              <a:endParaRPr kumimoji="0" sz="11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grpSp>
      <p:sp>
        <p:nvSpPr>
          <p:cNvPr id="21" name="Google Shape;180;p18">
            <a:extLst>
              <a:ext uri="{FF2B5EF4-FFF2-40B4-BE49-F238E27FC236}">
                <a16:creationId xmlns:a16="http://schemas.microsoft.com/office/drawing/2014/main" id="{6A35AC90-2B73-4A12-A068-51D7F89D4661}"/>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4"/>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98" name="Google Shape;198;p34"/>
          <p:cNvSpPr txBox="1">
            <a:spLocks noGrp="1"/>
          </p:cNvSpPr>
          <p:nvPr>
            <p:ph type="ctrTitle"/>
          </p:nvPr>
        </p:nvSpPr>
        <p:spPr>
          <a:xfrm>
            <a:off x="1386349" y="2474041"/>
            <a:ext cx="6371303" cy="133830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FFFFFF"/>
              </a:buClr>
              <a:buSzPts val="4500"/>
              <a:buFont typeface="Calibri"/>
              <a:buNone/>
            </a:pPr>
            <a:r>
              <a:rPr lang="en" sz="3500" b="1" dirty="0">
                <a:solidFill>
                  <a:srgbClr val="FFFFFF"/>
                </a:solidFill>
                <a:latin typeface="+mj-lt"/>
              </a:rPr>
              <a:t>Performance Review </a:t>
            </a:r>
            <a:endParaRPr sz="3500" dirty="0">
              <a:latin typeface="+mj-lt"/>
            </a:endParaRPr>
          </a:p>
        </p:txBody>
      </p:sp>
      <p:sp>
        <p:nvSpPr>
          <p:cNvPr id="199" name="Google Shape;199;p34"/>
          <p:cNvSpPr/>
          <p:nvPr/>
        </p:nvSpPr>
        <p:spPr>
          <a:xfrm>
            <a:off x="3769436" y="666938"/>
            <a:ext cx="1605129" cy="1605129"/>
          </a:xfrm>
          <a:prstGeom prst="ellipse">
            <a:avLst/>
          </a:prstGeom>
          <a:solidFill>
            <a:srgbClr val="FFFFFF"/>
          </a:solidFill>
          <a:ln w="1905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00" name="Google Shape;200;p34" descr="Presentation with checklist"/>
          <p:cNvPicPr preferRelativeResize="0"/>
          <p:nvPr/>
        </p:nvPicPr>
        <p:blipFill rotWithShape="1">
          <a:blip r:embed="rId3">
            <a:alphaModFix/>
          </a:blip>
          <a:srcRect/>
          <a:stretch/>
        </p:blipFill>
        <p:spPr>
          <a:xfrm>
            <a:off x="4131198" y="1028701"/>
            <a:ext cx="881605" cy="8816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66" name="Google Shape;166;p30"/>
          <p:cNvSpPr txBox="1">
            <a:spLocks noGrp="1"/>
          </p:cNvSpPr>
          <p:nvPr>
            <p:ph type="ctrTitle"/>
          </p:nvPr>
        </p:nvSpPr>
        <p:spPr>
          <a:xfrm>
            <a:off x="1386349" y="2474041"/>
            <a:ext cx="6371303" cy="133830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2"/>
              </a:buClr>
              <a:buSzPts val="4500"/>
              <a:buFont typeface="Calibri"/>
              <a:buNone/>
            </a:pPr>
            <a:r>
              <a:rPr lang="en" sz="3500" b="1" dirty="0">
                <a:solidFill>
                  <a:schemeClr val="lt2"/>
                </a:solidFill>
                <a:latin typeface="+mj-lt"/>
              </a:rPr>
              <a:t>Economic Conditions</a:t>
            </a:r>
            <a:endParaRPr sz="3500" dirty="0">
              <a:latin typeface="+mj-lt"/>
            </a:endParaRPr>
          </a:p>
        </p:txBody>
      </p:sp>
      <p:sp>
        <p:nvSpPr>
          <p:cNvPr id="167" name="Google Shape;167;p30"/>
          <p:cNvSpPr/>
          <p:nvPr/>
        </p:nvSpPr>
        <p:spPr>
          <a:xfrm>
            <a:off x="3769436" y="666938"/>
            <a:ext cx="1605129" cy="1605129"/>
          </a:xfrm>
          <a:prstGeom prst="ellipse">
            <a:avLst/>
          </a:prstGeom>
          <a:solidFill>
            <a:srgbClr val="FFFFFF"/>
          </a:solidFill>
          <a:ln w="1905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68" name="Google Shape;168;p30" descr="Coins"/>
          <p:cNvPicPr preferRelativeResize="0"/>
          <p:nvPr/>
        </p:nvPicPr>
        <p:blipFill rotWithShape="1">
          <a:blip r:embed="rId3">
            <a:alphaModFix/>
          </a:blip>
          <a:srcRect/>
          <a:stretch/>
        </p:blipFill>
        <p:spPr>
          <a:xfrm>
            <a:off x="4131198" y="1028701"/>
            <a:ext cx="881605" cy="88160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2" name="Google Shape;1052;p44"/>
          <p:cNvSpPr txBox="1"/>
          <p:nvPr/>
        </p:nvSpPr>
        <p:spPr>
          <a:xfrm>
            <a:off x="649495" y="419661"/>
            <a:ext cx="7617649"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rgbClr val="000000"/>
                </a:solidFill>
                <a:effectLst/>
                <a:uLnTx/>
                <a:uFillTx/>
                <a:latin typeface="Arial"/>
                <a:ea typeface="Cambria"/>
                <a:cs typeface="Cambria"/>
                <a:sym typeface="Cambria"/>
              </a:rPr>
              <a:t>Portfolio Performance</a:t>
            </a:r>
            <a:r>
              <a:rPr lang="en-US" sz="2300" b="1" dirty="0">
                <a:ea typeface="Cambria"/>
                <a:cs typeface="Cambria"/>
                <a:sym typeface="Cambria"/>
              </a:rPr>
              <a:t>: Spring Semester ‘19</a:t>
            </a:r>
            <a:endParaRPr kumimoji="0" sz="2300" b="1" i="0" u="none" strike="noStrike" kern="0" cap="none" spc="0" normalizeH="0" baseline="0" noProof="0" dirty="0">
              <a:ln>
                <a:noFill/>
              </a:ln>
              <a:solidFill>
                <a:srgbClr val="000000"/>
              </a:solidFill>
              <a:effectLst/>
              <a:uLnTx/>
              <a:uFillTx/>
              <a:latin typeface="Arial"/>
              <a:ea typeface="Cambria"/>
              <a:cs typeface="Cambria"/>
              <a:sym typeface="Cambria"/>
            </a:endParaRPr>
          </a:p>
        </p:txBody>
      </p:sp>
      <p:sp>
        <p:nvSpPr>
          <p:cNvPr id="20" name="Google Shape;169;p30">
            <a:extLst>
              <a:ext uri="{FF2B5EF4-FFF2-40B4-BE49-F238E27FC236}">
                <a16:creationId xmlns:a16="http://schemas.microsoft.com/office/drawing/2014/main" id="{4AE2AED3-AB56-4F69-92B4-CE7E9A23715A}"/>
              </a:ext>
            </a:extLst>
          </p:cNvPr>
          <p:cNvSpPr txBox="1"/>
          <p:nvPr/>
        </p:nvSpPr>
        <p:spPr>
          <a:xfrm>
            <a:off x="649495" y="758998"/>
            <a:ext cx="6968400" cy="4325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Calibri"/>
                <a:ea typeface="Calibri"/>
                <a:cs typeface="Calibri"/>
                <a:sym typeface="Calibri"/>
              </a:rPr>
              <a:t>During our semester, the portfolio grew 8.08%, greater than the S&amp;P 500’s growth of 7.18%</a:t>
            </a:r>
            <a:endParaRPr sz="1200" b="1" dirty="0">
              <a:latin typeface="Calibri"/>
              <a:ea typeface="Calibri"/>
              <a:cs typeface="Calibri"/>
              <a:sym typeface="Calibri"/>
            </a:endParaRPr>
          </a:p>
        </p:txBody>
      </p:sp>
      <p:sp>
        <p:nvSpPr>
          <p:cNvPr id="21" name="Google Shape;167;p30">
            <a:extLst>
              <a:ext uri="{FF2B5EF4-FFF2-40B4-BE49-F238E27FC236}">
                <a16:creationId xmlns:a16="http://schemas.microsoft.com/office/drawing/2014/main" id="{2B9E14D5-1D9F-47C7-A259-C1C0690E59E3}"/>
              </a:ext>
            </a:extLst>
          </p:cNvPr>
          <p:cNvSpPr/>
          <p:nvPr/>
        </p:nvSpPr>
        <p:spPr>
          <a:xfrm>
            <a:off x="222525" y="3032025"/>
            <a:ext cx="3816000" cy="550500"/>
          </a:xfrm>
          <a:prstGeom prst="rect">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dirty="0">
                <a:solidFill>
                  <a:srgbClr val="F3F3F3"/>
                </a:solidFill>
                <a:latin typeface="Cambria" panose="02040503050406030204" pitchFamily="18" charset="0"/>
                <a:ea typeface="Cambria" panose="02040503050406030204" pitchFamily="18" charset="0"/>
              </a:rPr>
              <a:t>Performance Difference</a:t>
            </a:r>
            <a:endParaRPr sz="2300" b="1" dirty="0">
              <a:solidFill>
                <a:srgbClr val="F3F3F3"/>
              </a:solidFill>
              <a:latin typeface="Cambria" panose="02040503050406030204" pitchFamily="18" charset="0"/>
              <a:ea typeface="Cambria" panose="02040503050406030204" pitchFamily="18" charset="0"/>
            </a:endParaRPr>
          </a:p>
        </p:txBody>
      </p:sp>
      <p:sp>
        <p:nvSpPr>
          <p:cNvPr id="22" name="Google Shape;168;p30">
            <a:extLst>
              <a:ext uri="{FF2B5EF4-FFF2-40B4-BE49-F238E27FC236}">
                <a16:creationId xmlns:a16="http://schemas.microsoft.com/office/drawing/2014/main" id="{001C7269-A653-4830-9973-E5CEF2147735}"/>
              </a:ext>
            </a:extLst>
          </p:cNvPr>
          <p:cNvSpPr txBox="1"/>
          <p:nvPr/>
        </p:nvSpPr>
        <p:spPr>
          <a:xfrm>
            <a:off x="586806" y="2668340"/>
            <a:ext cx="3816000" cy="2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dirty="0">
                <a:latin typeface="Calibri"/>
                <a:ea typeface="Calibri"/>
                <a:cs typeface="Calibri"/>
                <a:sym typeface="Calibri"/>
              </a:rPr>
              <a:t>Performance as of : (4/1/18) - (4/1/19)</a:t>
            </a:r>
            <a:endParaRPr i="1" dirty="0">
              <a:latin typeface="Calibri"/>
              <a:ea typeface="Calibri"/>
              <a:cs typeface="Calibri"/>
              <a:sym typeface="Calibri"/>
            </a:endParaRPr>
          </a:p>
        </p:txBody>
      </p:sp>
      <p:sp>
        <p:nvSpPr>
          <p:cNvPr id="23" name="Google Shape;171;p30">
            <a:extLst>
              <a:ext uri="{FF2B5EF4-FFF2-40B4-BE49-F238E27FC236}">
                <a16:creationId xmlns:a16="http://schemas.microsoft.com/office/drawing/2014/main" id="{C9C33E8D-B9D5-4420-BE80-131B862AA7C8}"/>
              </a:ext>
            </a:extLst>
          </p:cNvPr>
          <p:cNvSpPr txBox="1"/>
          <p:nvPr/>
        </p:nvSpPr>
        <p:spPr>
          <a:xfrm>
            <a:off x="212925" y="3619000"/>
            <a:ext cx="3835200" cy="4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dirty="0">
                <a:latin typeface="Calibri"/>
                <a:ea typeface="Calibri"/>
                <a:cs typeface="Calibri"/>
                <a:sym typeface="Calibri"/>
              </a:rPr>
              <a:t>The darker graph depicts the performance difference relative to the S&amp;P 500 (percentage change month to month). Our class began investing in the in January and are responsible for growing our portfolio by nearly $45,000 over the semester.</a:t>
            </a:r>
            <a:endParaRPr sz="1350" dirty="0">
              <a:latin typeface="Calibri"/>
              <a:ea typeface="Calibri"/>
              <a:cs typeface="Calibri"/>
              <a:sym typeface="Calibri"/>
            </a:endParaRPr>
          </a:p>
        </p:txBody>
      </p:sp>
      <p:pic>
        <p:nvPicPr>
          <p:cNvPr id="24" name="Google Shape;172;p30">
            <a:extLst>
              <a:ext uri="{FF2B5EF4-FFF2-40B4-BE49-F238E27FC236}">
                <a16:creationId xmlns:a16="http://schemas.microsoft.com/office/drawing/2014/main" id="{FF732EE9-9CF0-4A9C-A009-D3257D67CD1D}"/>
              </a:ext>
            </a:extLst>
          </p:cNvPr>
          <p:cNvPicPr preferRelativeResize="0"/>
          <p:nvPr/>
        </p:nvPicPr>
        <p:blipFill>
          <a:blip r:embed="rId3">
            <a:alphaModFix/>
          </a:blip>
          <a:stretch>
            <a:fillRect/>
          </a:stretch>
        </p:blipFill>
        <p:spPr>
          <a:xfrm>
            <a:off x="4298925" y="1228725"/>
            <a:ext cx="4760750" cy="2856450"/>
          </a:xfrm>
          <a:prstGeom prst="rect">
            <a:avLst/>
          </a:prstGeom>
          <a:noFill/>
          <a:ln>
            <a:noFill/>
          </a:ln>
        </p:spPr>
      </p:pic>
      <p:sp>
        <p:nvSpPr>
          <p:cNvPr id="25" name="Google Shape;173;p30">
            <a:extLst>
              <a:ext uri="{FF2B5EF4-FFF2-40B4-BE49-F238E27FC236}">
                <a16:creationId xmlns:a16="http://schemas.microsoft.com/office/drawing/2014/main" id="{BEF1E00D-865A-4887-B7AC-8897C1819957}"/>
              </a:ext>
            </a:extLst>
          </p:cNvPr>
          <p:cNvSpPr/>
          <p:nvPr/>
        </p:nvSpPr>
        <p:spPr>
          <a:xfrm>
            <a:off x="946350" y="1228713"/>
            <a:ext cx="1548900" cy="1474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4;p30">
            <a:extLst>
              <a:ext uri="{FF2B5EF4-FFF2-40B4-BE49-F238E27FC236}">
                <a16:creationId xmlns:a16="http://schemas.microsoft.com/office/drawing/2014/main" id="{D8228BC0-0233-44F4-9A43-C1DA28AB387A}"/>
              </a:ext>
            </a:extLst>
          </p:cNvPr>
          <p:cNvSpPr/>
          <p:nvPr/>
        </p:nvSpPr>
        <p:spPr>
          <a:xfrm>
            <a:off x="2136988" y="1380963"/>
            <a:ext cx="1289100" cy="1289100"/>
          </a:xfrm>
          <a:prstGeom prst="ellipse">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7" name="Google Shape;175;p30">
            <a:extLst>
              <a:ext uri="{FF2B5EF4-FFF2-40B4-BE49-F238E27FC236}">
                <a16:creationId xmlns:a16="http://schemas.microsoft.com/office/drawing/2014/main" id="{C6FC483C-135B-4687-8639-C488E8170997}"/>
              </a:ext>
            </a:extLst>
          </p:cNvPr>
          <p:cNvSpPr txBox="1"/>
          <p:nvPr/>
        </p:nvSpPr>
        <p:spPr>
          <a:xfrm>
            <a:off x="2324950" y="1725063"/>
            <a:ext cx="913200" cy="4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alibri"/>
                <a:ea typeface="Calibri"/>
                <a:cs typeface="Calibri"/>
                <a:sym typeface="Calibri"/>
              </a:rPr>
              <a:t>S&amp;P 500</a:t>
            </a:r>
            <a:endParaRPr dirty="0">
              <a:latin typeface="Calibri"/>
              <a:ea typeface="Calibri"/>
              <a:cs typeface="Calibri"/>
              <a:sym typeface="Calibri"/>
            </a:endParaRPr>
          </a:p>
          <a:p>
            <a:pPr marL="0" lvl="0" indent="0" algn="ctr" rtl="0">
              <a:spcBef>
                <a:spcPts val="0"/>
              </a:spcBef>
              <a:spcAft>
                <a:spcPts val="0"/>
              </a:spcAft>
              <a:buNone/>
            </a:pPr>
            <a:r>
              <a:rPr lang="en" dirty="0">
                <a:latin typeface="Calibri"/>
                <a:ea typeface="Calibri"/>
                <a:cs typeface="Calibri"/>
                <a:sym typeface="Calibri"/>
              </a:rPr>
              <a:t>7.18%</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28" name="Google Shape;176;p30">
            <a:extLst>
              <a:ext uri="{FF2B5EF4-FFF2-40B4-BE49-F238E27FC236}">
                <a16:creationId xmlns:a16="http://schemas.microsoft.com/office/drawing/2014/main" id="{A110865A-4D89-4388-8972-78920D38FE37}"/>
              </a:ext>
            </a:extLst>
          </p:cNvPr>
          <p:cNvSpPr txBox="1"/>
          <p:nvPr/>
        </p:nvSpPr>
        <p:spPr>
          <a:xfrm>
            <a:off x="1316087" y="1674489"/>
            <a:ext cx="805800" cy="4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Calibri"/>
                <a:ea typeface="Calibri"/>
                <a:cs typeface="Calibri"/>
                <a:sym typeface="Calibri"/>
              </a:rPr>
              <a:t>SAP</a:t>
            </a:r>
            <a:endParaRPr dirty="0">
              <a:solidFill>
                <a:srgbClr val="FFFFFF"/>
              </a:solidFill>
              <a:latin typeface="Calibri"/>
              <a:ea typeface="Calibri"/>
              <a:cs typeface="Calibri"/>
              <a:sym typeface="Calibri"/>
            </a:endParaRPr>
          </a:p>
          <a:p>
            <a:pPr marL="0" lvl="0" indent="0" algn="ctr" rtl="0">
              <a:spcBef>
                <a:spcPts val="0"/>
              </a:spcBef>
              <a:spcAft>
                <a:spcPts val="0"/>
              </a:spcAft>
              <a:buNone/>
            </a:pPr>
            <a:r>
              <a:rPr lang="en" dirty="0">
                <a:solidFill>
                  <a:srgbClr val="FFFFFF"/>
                </a:solidFill>
                <a:latin typeface="Calibri"/>
                <a:ea typeface="Calibri"/>
                <a:cs typeface="Calibri"/>
                <a:sym typeface="Calibri"/>
              </a:rPr>
              <a:t>8.08%</a:t>
            </a:r>
            <a:endParaRPr dirty="0">
              <a:solidFill>
                <a:srgbClr val="FFFFFF"/>
              </a:solidFill>
              <a:latin typeface="Calibri"/>
              <a:ea typeface="Calibri"/>
              <a:cs typeface="Calibri"/>
              <a:sym typeface="Calibri"/>
            </a:endParaRPr>
          </a:p>
        </p:txBody>
      </p:sp>
      <p:cxnSp>
        <p:nvCxnSpPr>
          <p:cNvPr id="29" name="Google Shape;177;p30">
            <a:extLst>
              <a:ext uri="{FF2B5EF4-FFF2-40B4-BE49-F238E27FC236}">
                <a16:creationId xmlns:a16="http://schemas.microsoft.com/office/drawing/2014/main" id="{2CE0A95A-BA55-4867-B787-801D02DE65D9}"/>
              </a:ext>
            </a:extLst>
          </p:cNvPr>
          <p:cNvCxnSpPr/>
          <p:nvPr/>
        </p:nvCxnSpPr>
        <p:spPr>
          <a:xfrm rot="10800000">
            <a:off x="7842825" y="1241250"/>
            <a:ext cx="0" cy="2831400"/>
          </a:xfrm>
          <a:prstGeom prst="straightConnector1">
            <a:avLst/>
          </a:prstGeom>
          <a:noFill/>
          <a:ln w="9525" cap="flat" cmpd="sng">
            <a:solidFill>
              <a:srgbClr val="FF0000"/>
            </a:solidFill>
            <a:prstDash val="solid"/>
            <a:round/>
            <a:headEnd type="none" w="med" len="med"/>
            <a:tailEnd type="none" w="med" len="med"/>
          </a:ln>
        </p:spPr>
      </p:cxnSp>
      <p:sp>
        <p:nvSpPr>
          <p:cNvPr id="30" name="Google Shape;178;p30">
            <a:extLst>
              <a:ext uri="{FF2B5EF4-FFF2-40B4-BE49-F238E27FC236}">
                <a16:creationId xmlns:a16="http://schemas.microsoft.com/office/drawing/2014/main" id="{66FCB0CE-4079-46D2-A503-88031D3F08BB}"/>
              </a:ext>
            </a:extLst>
          </p:cNvPr>
          <p:cNvSpPr txBox="1"/>
          <p:nvPr/>
        </p:nvSpPr>
        <p:spPr>
          <a:xfrm>
            <a:off x="5095877" y="4072650"/>
            <a:ext cx="3963798" cy="4814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i="1" dirty="0">
                <a:solidFill>
                  <a:srgbClr val="FF0000"/>
                </a:solidFill>
                <a:latin typeface="Calibri"/>
                <a:ea typeface="Calibri"/>
                <a:cs typeface="Calibri"/>
                <a:sym typeface="Calibri"/>
              </a:rPr>
              <a:t>*The red line shows where our class took control of the portfolio</a:t>
            </a:r>
            <a:endParaRPr sz="900" b="1" i="1" dirty="0">
              <a:solidFill>
                <a:srgbClr val="FF0000"/>
              </a:solidFill>
              <a:latin typeface="Calibri"/>
              <a:ea typeface="Calibri"/>
              <a:cs typeface="Calibri"/>
              <a:sym typeface="Calibri"/>
            </a:endParaRPr>
          </a:p>
        </p:txBody>
      </p:sp>
      <p:sp>
        <p:nvSpPr>
          <p:cNvPr id="31" name="Google Shape;180;p18">
            <a:extLst>
              <a:ext uri="{FF2B5EF4-FFF2-40B4-BE49-F238E27FC236}">
                <a16:creationId xmlns:a16="http://schemas.microsoft.com/office/drawing/2014/main" id="{BF447440-510E-4367-B8CE-0EF3D6A549ED}"/>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2053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52;p44">
            <a:extLst>
              <a:ext uri="{FF2B5EF4-FFF2-40B4-BE49-F238E27FC236}">
                <a16:creationId xmlns:a16="http://schemas.microsoft.com/office/drawing/2014/main" id="{B1EDBBAB-C8B5-406B-AA5A-9F47477CE9B3}"/>
              </a:ext>
            </a:extLst>
          </p:cNvPr>
          <p:cNvSpPr txBox="1"/>
          <p:nvPr/>
        </p:nvSpPr>
        <p:spPr>
          <a:xfrm>
            <a:off x="7023778" y="2016149"/>
            <a:ext cx="7617649" cy="555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rgbClr val="000000"/>
                </a:solidFill>
                <a:effectLst/>
                <a:uLnTx/>
                <a:uFillTx/>
                <a:latin typeface="Arial"/>
                <a:ea typeface="Cambria"/>
                <a:cs typeface="Cambria"/>
                <a:sym typeface="Cambria"/>
              </a:rPr>
              <a:t>Portfolio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rgbClr val="000000"/>
                </a:solidFill>
                <a:effectLst/>
                <a:uLnTx/>
                <a:uFillTx/>
                <a:latin typeface="Arial"/>
                <a:ea typeface="Cambria"/>
                <a:cs typeface="Cambria"/>
                <a:sym typeface="Cambria"/>
              </a:rPr>
              <a:t>Allocation</a:t>
            </a:r>
          </a:p>
        </p:txBody>
      </p:sp>
      <p:pic>
        <p:nvPicPr>
          <p:cNvPr id="5" name="Google Shape;187;p31">
            <a:extLst>
              <a:ext uri="{FF2B5EF4-FFF2-40B4-BE49-F238E27FC236}">
                <a16:creationId xmlns:a16="http://schemas.microsoft.com/office/drawing/2014/main" id="{B695C43E-24C8-4875-9F2F-0DEC9BB040E4}"/>
              </a:ext>
            </a:extLst>
          </p:cNvPr>
          <p:cNvPicPr preferRelativeResize="0"/>
          <p:nvPr/>
        </p:nvPicPr>
        <p:blipFill rotWithShape="1">
          <a:blip r:embed="rId2">
            <a:alphaModFix/>
          </a:blip>
          <a:srcRect l="8156" t="701" r="10438" b="916"/>
          <a:stretch/>
        </p:blipFill>
        <p:spPr>
          <a:xfrm>
            <a:off x="88134" y="302274"/>
            <a:ext cx="6819441" cy="4538949"/>
          </a:xfrm>
          <a:prstGeom prst="rect">
            <a:avLst/>
          </a:prstGeom>
          <a:noFill/>
          <a:ln>
            <a:noFill/>
          </a:ln>
        </p:spPr>
      </p:pic>
      <p:sp>
        <p:nvSpPr>
          <p:cNvPr id="11" name="Google Shape;180;p18">
            <a:extLst>
              <a:ext uri="{FF2B5EF4-FFF2-40B4-BE49-F238E27FC236}">
                <a16:creationId xmlns:a16="http://schemas.microsoft.com/office/drawing/2014/main" id="{DFA58CFE-CB3C-4A41-A759-60AF93BA274D}"/>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1038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92;p32">
            <a:extLst>
              <a:ext uri="{FF2B5EF4-FFF2-40B4-BE49-F238E27FC236}">
                <a16:creationId xmlns:a16="http://schemas.microsoft.com/office/drawing/2014/main" id="{444E60D6-1ED4-4F4E-A5A4-07896B763D99}"/>
              </a:ext>
            </a:extLst>
          </p:cNvPr>
          <p:cNvSpPr txBox="1">
            <a:spLocks/>
          </p:cNvSpPr>
          <p:nvPr/>
        </p:nvSpPr>
        <p:spPr>
          <a:xfrm>
            <a:off x="222525" y="415700"/>
            <a:ext cx="8696100" cy="60330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Clr>
                <a:schemeClr val="dk1"/>
              </a:buClr>
              <a:buSzPts val="1100"/>
            </a:pPr>
            <a:r>
              <a:rPr lang="en-US" sz="2300" b="1" dirty="0">
                <a:latin typeface="+mj-lt"/>
                <a:ea typeface="Cambria"/>
                <a:cs typeface="Cambria"/>
                <a:sym typeface="Cambria"/>
              </a:rPr>
              <a:t>Portfolio Allocation</a:t>
            </a:r>
          </a:p>
          <a:p>
            <a:pPr>
              <a:lnSpc>
                <a:spcPct val="90000"/>
              </a:lnSpc>
              <a:buClr>
                <a:schemeClr val="dk1"/>
              </a:buClr>
              <a:buSzPts val="4500"/>
              <a:buFont typeface="Calibri"/>
              <a:buNone/>
            </a:pPr>
            <a:endParaRPr lang="en-US" sz="1100" dirty="0"/>
          </a:p>
        </p:txBody>
      </p:sp>
      <p:sp>
        <p:nvSpPr>
          <p:cNvPr id="7" name="Google Shape;194;p32">
            <a:extLst>
              <a:ext uri="{FF2B5EF4-FFF2-40B4-BE49-F238E27FC236}">
                <a16:creationId xmlns:a16="http://schemas.microsoft.com/office/drawing/2014/main" id="{05E79536-31E5-4D54-A9C9-30106682F996}"/>
              </a:ext>
            </a:extLst>
          </p:cNvPr>
          <p:cNvSpPr/>
          <p:nvPr/>
        </p:nvSpPr>
        <p:spPr>
          <a:xfrm>
            <a:off x="2776650" y="849775"/>
            <a:ext cx="3590700" cy="538500"/>
          </a:xfrm>
          <a:prstGeom prst="rect">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FFFF"/>
                </a:solidFill>
                <a:latin typeface="Cambria" panose="02040503050406030204" pitchFamily="18" charset="0"/>
                <a:ea typeface="Cambria" panose="02040503050406030204" pitchFamily="18" charset="0"/>
              </a:rPr>
              <a:t>Portfolio Weights</a:t>
            </a:r>
            <a:endParaRPr sz="2000" b="1" dirty="0">
              <a:solidFill>
                <a:srgbClr val="FFFFFF"/>
              </a:solidFill>
              <a:latin typeface="Cambria" panose="02040503050406030204" pitchFamily="18" charset="0"/>
              <a:ea typeface="Cambria" panose="02040503050406030204" pitchFamily="18" charset="0"/>
            </a:endParaRPr>
          </a:p>
        </p:txBody>
      </p:sp>
      <p:pic>
        <p:nvPicPr>
          <p:cNvPr id="8" name="Google Shape;197;p32">
            <a:extLst>
              <a:ext uri="{FF2B5EF4-FFF2-40B4-BE49-F238E27FC236}">
                <a16:creationId xmlns:a16="http://schemas.microsoft.com/office/drawing/2014/main" id="{40FB865D-36AF-475F-A1D5-A0F3E48AE652}"/>
              </a:ext>
            </a:extLst>
          </p:cNvPr>
          <p:cNvPicPr preferRelativeResize="0"/>
          <p:nvPr/>
        </p:nvPicPr>
        <p:blipFill>
          <a:blip r:embed="rId2">
            <a:alphaModFix/>
          </a:blip>
          <a:stretch>
            <a:fillRect/>
          </a:stretch>
        </p:blipFill>
        <p:spPr>
          <a:xfrm>
            <a:off x="4753150" y="1575787"/>
            <a:ext cx="4318751" cy="2634699"/>
          </a:xfrm>
          <a:prstGeom prst="rect">
            <a:avLst/>
          </a:prstGeom>
          <a:noFill/>
          <a:ln>
            <a:noFill/>
          </a:ln>
        </p:spPr>
      </p:pic>
      <p:pic>
        <p:nvPicPr>
          <p:cNvPr id="9" name="Google Shape;198;p32">
            <a:extLst>
              <a:ext uri="{FF2B5EF4-FFF2-40B4-BE49-F238E27FC236}">
                <a16:creationId xmlns:a16="http://schemas.microsoft.com/office/drawing/2014/main" id="{24E03C32-BCA4-4728-8198-BBE31BD744AE}"/>
              </a:ext>
            </a:extLst>
          </p:cNvPr>
          <p:cNvPicPr preferRelativeResize="0"/>
          <p:nvPr/>
        </p:nvPicPr>
        <p:blipFill>
          <a:blip r:embed="rId3">
            <a:alphaModFix/>
          </a:blip>
          <a:stretch>
            <a:fillRect/>
          </a:stretch>
        </p:blipFill>
        <p:spPr>
          <a:xfrm>
            <a:off x="115050" y="1575787"/>
            <a:ext cx="4456942" cy="2634700"/>
          </a:xfrm>
          <a:prstGeom prst="rect">
            <a:avLst/>
          </a:prstGeom>
          <a:noFill/>
          <a:ln>
            <a:noFill/>
          </a:ln>
        </p:spPr>
      </p:pic>
      <p:sp>
        <p:nvSpPr>
          <p:cNvPr id="11" name="Google Shape;180;p18">
            <a:extLst>
              <a:ext uri="{FF2B5EF4-FFF2-40B4-BE49-F238E27FC236}">
                <a16:creationId xmlns:a16="http://schemas.microsoft.com/office/drawing/2014/main" id="{6450508E-7A5D-4162-B683-D01193FF8420}"/>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3003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3;p33">
            <a:extLst>
              <a:ext uri="{FF2B5EF4-FFF2-40B4-BE49-F238E27FC236}">
                <a16:creationId xmlns:a16="http://schemas.microsoft.com/office/drawing/2014/main" id="{EDADE9CC-A47F-4917-8183-0B76599752DE}"/>
              </a:ext>
            </a:extLst>
          </p:cNvPr>
          <p:cNvSpPr txBox="1">
            <a:spLocks/>
          </p:cNvSpPr>
          <p:nvPr/>
        </p:nvSpPr>
        <p:spPr>
          <a:xfrm>
            <a:off x="222525" y="415700"/>
            <a:ext cx="8696100" cy="60330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Clr>
                <a:schemeClr val="dk1"/>
              </a:buClr>
              <a:buSzPts val="1100"/>
            </a:pPr>
            <a:r>
              <a:rPr lang="en-US" sz="2300" b="1" dirty="0">
                <a:latin typeface="+mj-lt"/>
                <a:ea typeface="Cambria"/>
                <a:cs typeface="Cambria"/>
                <a:sym typeface="Cambria"/>
              </a:rPr>
              <a:t>Sector Allocation</a:t>
            </a:r>
          </a:p>
          <a:p>
            <a:pPr>
              <a:lnSpc>
                <a:spcPct val="90000"/>
              </a:lnSpc>
              <a:buClr>
                <a:schemeClr val="dk1"/>
              </a:buClr>
              <a:buSzPts val="4500"/>
              <a:buFont typeface="Calibri"/>
              <a:buNone/>
            </a:pPr>
            <a:endParaRPr lang="en-US" sz="1100" dirty="0"/>
          </a:p>
        </p:txBody>
      </p:sp>
      <p:sp>
        <p:nvSpPr>
          <p:cNvPr id="3" name="Google Shape;205;p33">
            <a:extLst>
              <a:ext uri="{FF2B5EF4-FFF2-40B4-BE49-F238E27FC236}">
                <a16:creationId xmlns:a16="http://schemas.microsoft.com/office/drawing/2014/main" id="{99332792-49E1-48DD-84DF-338DB5F176BA}"/>
              </a:ext>
            </a:extLst>
          </p:cNvPr>
          <p:cNvSpPr/>
          <p:nvPr/>
        </p:nvSpPr>
        <p:spPr>
          <a:xfrm>
            <a:off x="2776650" y="849775"/>
            <a:ext cx="3590700" cy="538500"/>
          </a:xfrm>
          <a:prstGeom prst="rect">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FFFFFF"/>
                </a:solidFill>
                <a:latin typeface="Cambria" panose="02040503050406030204" pitchFamily="18" charset="0"/>
                <a:ea typeface="Cambria" panose="02040503050406030204" pitchFamily="18" charset="0"/>
              </a:rPr>
              <a:t>SAP vs. S&amp;P 500</a:t>
            </a:r>
            <a:endParaRPr sz="2000" b="1" dirty="0">
              <a:solidFill>
                <a:srgbClr val="FFFFFF"/>
              </a:solidFill>
              <a:latin typeface="Cambria" panose="02040503050406030204" pitchFamily="18" charset="0"/>
              <a:ea typeface="Cambria" panose="02040503050406030204" pitchFamily="18" charset="0"/>
            </a:endParaRPr>
          </a:p>
        </p:txBody>
      </p:sp>
      <p:pic>
        <p:nvPicPr>
          <p:cNvPr id="4" name="Google Shape;207;p33">
            <a:extLst>
              <a:ext uri="{FF2B5EF4-FFF2-40B4-BE49-F238E27FC236}">
                <a16:creationId xmlns:a16="http://schemas.microsoft.com/office/drawing/2014/main" id="{510C05C1-5C84-428B-B12D-8EC646BD2D98}"/>
              </a:ext>
            </a:extLst>
          </p:cNvPr>
          <p:cNvPicPr preferRelativeResize="0"/>
          <p:nvPr/>
        </p:nvPicPr>
        <p:blipFill>
          <a:blip r:embed="rId2">
            <a:alphaModFix/>
          </a:blip>
          <a:stretch>
            <a:fillRect/>
          </a:stretch>
        </p:blipFill>
        <p:spPr>
          <a:xfrm>
            <a:off x="304200" y="1454063"/>
            <a:ext cx="8535602" cy="3136126"/>
          </a:xfrm>
          <a:prstGeom prst="rect">
            <a:avLst/>
          </a:prstGeom>
          <a:noFill/>
          <a:ln>
            <a:noFill/>
          </a:ln>
        </p:spPr>
      </p:pic>
      <p:sp>
        <p:nvSpPr>
          <p:cNvPr id="6" name="Google Shape;180;p18">
            <a:extLst>
              <a:ext uri="{FF2B5EF4-FFF2-40B4-BE49-F238E27FC236}">
                <a16:creationId xmlns:a16="http://schemas.microsoft.com/office/drawing/2014/main" id="{D7C51D1A-2ABE-40F8-824D-C444AF818F2E}"/>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5503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p34">
            <a:extLst>
              <a:ext uri="{FF2B5EF4-FFF2-40B4-BE49-F238E27FC236}">
                <a16:creationId xmlns:a16="http://schemas.microsoft.com/office/drawing/2014/main" id="{F9B8FEDD-7E14-4DC5-B72F-9606D290E8B3}"/>
              </a:ext>
            </a:extLst>
          </p:cNvPr>
          <p:cNvSpPr txBox="1">
            <a:spLocks/>
          </p:cNvSpPr>
          <p:nvPr/>
        </p:nvSpPr>
        <p:spPr>
          <a:xfrm>
            <a:off x="623888" y="415703"/>
            <a:ext cx="7886700" cy="603300"/>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Clr>
                <a:schemeClr val="dk1"/>
              </a:buClr>
              <a:buSzPts val="1100"/>
            </a:pPr>
            <a:r>
              <a:rPr lang="en-US" sz="2300" b="1" dirty="0">
                <a:latin typeface="+mj-lt"/>
                <a:ea typeface="Cambria"/>
                <a:cs typeface="Cambria"/>
                <a:sym typeface="Cambria"/>
              </a:rPr>
              <a:t>Performance Attribution</a:t>
            </a:r>
          </a:p>
          <a:p>
            <a:pPr>
              <a:lnSpc>
                <a:spcPct val="90000"/>
              </a:lnSpc>
              <a:buClr>
                <a:schemeClr val="dk1"/>
              </a:buClr>
              <a:buSzPts val="4500"/>
              <a:buFont typeface="Calibri"/>
              <a:buNone/>
            </a:pPr>
            <a:endParaRPr lang="en-US" sz="1100" dirty="0"/>
          </a:p>
        </p:txBody>
      </p:sp>
      <p:sp>
        <p:nvSpPr>
          <p:cNvPr id="3" name="Google Shape;214;p34">
            <a:extLst>
              <a:ext uri="{FF2B5EF4-FFF2-40B4-BE49-F238E27FC236}">
                <a16:creationId xmlns:a16="http://schemas.microsoft.com/office/drawing/2014/main" id="{0AC33513-EA82-412A-8B3F-1EBF9116A314}"/>
              </a:ext>
            </a:extLst>
          </p:cNvPr>
          <p:cNvSpPr txBox="1"/>
          <p:nvPr/>
        </p:nvSpPr>
        <p:spPr>
          <a:xfrm>
            <a:off x="222525" y="1019000"/>
            <a:ext cx="3816000" cy="451500"/>
          </a:xfrm>
          <a:prstGeom prst="rect">
            <a:avLst/>
          </a:prstGeom>
          <a:solidFill>
            <a:schemeClr val="bg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150" b="1" dirty="0">
                <a:solidFill>
                  <a:schemeClr val="bg2"/>
                </a:solidFill>
                <a:latin typeface="Cambria"/>
                <a:ea typeface="Cambria"/>
                <a:cs typeface="Cambria"/>
                <a:sym typeface="Cambria"/>
              </a:rPr>
              <a:t>TOP OUTPERFORMERS</a:t>
            </a:r>
            <a:endParaRPr sz="2150" b="1" dirty="0">
              <a:solidFill>
                <a:schemeClr val="bg2"/>
              </a:solidFill>
              <a:latin typeface="Cambria"/>
              <a:ea typeface="Cambria"/>
              <a:cs typeface="Cambria"/>
              <a:sym typeface="Cambria"/>
            </a:endParaRPr>
          </a:p>
        </p:txBody>
      </p:sp>
      <p:sp>
        <p:nvSpPr>
          <p:cNvPr id="4" name="Google Shape;215;p34">
            <a:extLst>
              <a:ext uri="{FF2B5EF4-FFF2-40B4-BE49-F238E27FC236}">
                <a16:creationId xmlns:a16="http://schemas.microsoft.com/office/drawing/2014/main" id="{E637E162-51DF-4F3F-9C7F-3EBAAEF5FFCD}"/>
              </a:ext>
            </a:extLst>
          </p:cNvPr>
          <p:cNvSpPr txBox="1"/>
          <p:nvPr/>
        </p:nvSpPr>
        <p:spPr>
          <a:xfrm>
            <a:off x="4753075" y="1019000"/>
            <a:ext cx="4165500" cy="451500"/>
          </a:xfrm>
          <a:prstGeom prst="rect">
            <a:avLst/>
          </a:prstGeom>
          <a:solidFill>
            <a:schemeClr val="bg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150" b="1" dirty="0">
                <a:solidFill>
                  <a:schemeClr val="accent2"/>
                </a:solidFill>
                <a:latin typeface="Cambria"/>
                <a:ea typeface="Cambria"/>
                <a:cs typeface="Cambria"/>
                <a:sym typeface="Cambria"/>
              </a:rPr>
              <a:t>TOP UNDERPERFORMERS</a:t>
            </a:r>
            <a:endParaRPr sz="2150" b="1" dirty="0">
              <a:solidFill>
                <a:schemeClr val="accent2"/>
              </a:solidFill>
              <a:latin typeface="Cambria"/>
              <a:ea typeface="Cambria"/>
              <a:cs typeface="Cambria"/>
              <a:sym typeface="Cambria"/>
            </a:endParaRPr>
          </a:p>
        </p:txBody>
      </p:sp>
      <p:sp>
        <p:nvSpPr>
          <p:cNvPr id="5" name="Google Shape;216;p34">
            <a:extLst>
              <a:ext uri="{FF2B5EF4-FFF2-40B4-BE49-F238E27FC236}">
                <a16:creationId xmlns:a16="http://schemas.microsoft.com/office/drawing/2014/main" id="{FE8B6B2E-386C-4DAE-A113-B8752A180B7C}"/>
              </a:ext>
            </a:extLst>
          </p:cNvPr>
          <p:cNvSpPr/>
          <p:nvPr/>
        </p:nvSpPr>
        <p:spPr>
          <a:xfrm>
            <a:off x="712425" y="1688938"/>
            <a:ext cx="2836200" cy="2859900"/>
          </a:xfrm>
          <a:prstGeom prst="triangle">
            <a:avLst>
              <a:gd name="adj" fmla="val 50000"/>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 name="Google Shape;217;p34">
            <a:extLst>
              <a:ext uri="{FF2B5EF4-FFF2-40B4-BE49-F238E27FC236}">
                <a16:creationId xmlns:a16="http://schemas.microsoft.com/office/drawing/2014/main" id="{1A101788-C363-457F-9115-1F9A133DFC1A}"/>
              </a:ext>
            </a:extLst>
          </p:cNvPr>
          <p:cNvSpPr/>
          <p:nvPr/>
        </p:nvSpPr>
        <p:spPr>
          <a:xfrm rot="10800000">
            <a:off x="5212175" y="1688938"/>
            <a:ext cx="2836200" cy="2859900"/>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2"/>
              </a:solidFill>
            </a:endParaRPr>
          </a:p>
        </p:txBody>
      </p:sp>
      <p:sp>
        <p:nvSpPr>
          <p:cNvPr id="7" name="Google Shape;218;p34">
            <a:extLst>
              <a:ext uri="{FF2B5EF4-FFF2-40B4-BE49-F238E27FC236}">
                <a16:creationId xmlns:a16="http://schemas.microsoft.com/office/drawing/2014/main" id="{24F79551-6D44-4452-BDDC-8D4A0E0F7639}"/>
              </a:ext>
            </a:extLst>
          </p:cNvPr>
          <p:cNvSpPr/>
          <p:nvPr/>
        </p:nvSpPr>
        <p:spPr>
          <a:xfrm>
            <a:off x="6762200" y="1890200"/>
            <a:ext cx="2278200" cy="346800"/>
          </a:xfrm>
          <a:prstGeom prst="roundRect">
            <a:avLst>
              <a:gd name="adj" fmla="val 16667"/>
            </a:avLst>
          </a:prstGeom>
          <a:gradFill>
            <a:gsLst>
              <a:gs pos="0">
                <a:srgbClr val="FFFFFF"/>
              </a:gs>
              <a:gs pos="100000">
                <a:srgbClr val="BEBEBE"/>
              </a:gs>
            </a:gsLst>
            <a:lin ang="5400012" scaled="0"/>
          </a:gra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latin typeface="Cambria"/>
                <a:ea typeface="Cambria"/>
                <a:cs typeface="Cambria"/>
                <a:sym typeface="Cambria"/>
              </a:rPr>
              <a:t>HCA | Hospital Corporation of America</a:t>
            </a:r>
            <a:endParaRPr sz="1000" dirty="0">
              <a:latin typeface="Cambria"/>
              <a:ea typeface="Cambria"/>
              <a:cs typeface="Cambria"/>
              <a:sym typeface="Cambria"/>
            </a:endParaRPr>
          </a:p>
        </p:txBody>
      </p:sp>
      <p:sp>
        <p:nvSpPr>
          <p:cNvPr id="8" name="Google Shape;219;p34">
            <a:extLst>
              <a:ext uri="{FF2B5EF4-FFF2-40B4-BE49-F238E27FC236}">
                <a16:creationId xmlns:a16="http://schemas.microsoft.com/office/drawing/2014/main" id="{4232E0E1-1964-4304-A4BD-3D3ECAB0810B}"/>
              </a:ext>
            </a:extLst>
          </p:cNvPr>
          <p:cNvSpPr/>
          <p:nvPr/>
        </p:nvSpPr>
        <p:spPr>
          <a:xfrm>
            <a:off x="6762200" y="3871900"/>
            <a:ext cx="2278200" cy="346800"/>
          </a:xfrm>
          <a:prstGeom prst="roundRect">
            <a:avLst>
              <a:gd name="adj" fmla="val 16667"/>
            </a:avLst>
          </a:prstGeom>
          <a:gradFill>
            <a:gsLst>
              <a:gs pos="0">
                <a:srgbClr val="FFFFFF"/>
              </a:gs>
              <a:gs pos="100000">
                <a:srgbClr val="BEBEBE"/>
              </a:gs>
            </a:gsLst>
            <a:lin ang="5400012" scaled="0"/>
          </a:gra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mbria"/>
                <a:ea typeface="Cambria"/>
                <a:cs typeface="Cambria"/>
                <a:sym typeface="Cambria"/>
              </a:rPr>
              <a:t>EL | Estee Lauder</a:t>
            </a:r>
            <a:endParaRPr sz="1000">
              <a:latin typeface="Cambria"/>
              <a:ea typeface="Cambria"/>
              <a:cs typeface="Cambria"/>
              <a:sym typeface="Cambria"/>
            </a:endParaRPr>
          </a:p>
        </p:txBody>
      </p:sp>
      <p:sp>
        <p:nvSpPr>
          <p:cNvPr id="9" name="Google Shape;220;p34">
            <a:extLst>
              <a:ext uri="{FF2B5EF4-FFF2-40B4-BE49-F238E27FC236}">
                <a16:creationId xmlns:a16="http://schemas.microsoft.com/office/drawing/2014/main" id="{8AF48823-4F53-47C9-A3FA-D602A11DA58A}"/>
              </a:ext>
            </a:extLst>
          </p:cNvPr>
          <p:cNvSpPr/>
          <p:nvPr/>
        </p:nvSpPr>
        <p:spPr>
          <a:xfrm>
            <a:off x="6762200" y="2385625"/>
            <a:ext cx="2278200" cy="346800"/>
          </a:xfrm>
          <a:prstGeom prst="roundRect">
            <a:avLst>
              <a:gd name="adj" fmla="val 16667"/>
            </a:avLst>
          </a:prstGeom>
          <a:gradFill>
            <a:gsLst>
              <a:gs pos="0">
                <a:srgbClr val="FFFFFF"/>
              </a:gs>
              <a:gs pos="100000">
                <a:srgbClr val="BEBEBE"/>
              </a:gs>
            </a:gsLst>
            <a:lin ang="5400012" scaled="0"/>
          </a:gra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mbria"/>
                <a:ea typeface="Cambria"/>
                <a:cs typeface="Cambria"/>
                <a:sym typeface="Cambria"/>
              </a:rPr>
              <a:t>KEY | Keycorp</a:t>
            </a:r>
            <a:endParaRPr sz="1000">
              <a:latin typeface="Cambria"/>
              <a:ea typeface="Cambria"/>
              <a:cs typeface="Cambria"/>
              <a:sym typeface="Cambria"/>
            </a:endParaRPr>
          </a:p>
        </p:txBody>
      </p:sp>
      <p:sp>
        <p:nvSpPr>
          <p:cNvPr id="10" name="Google Shape;221;p34">
            <a:extLst>
              <a:ext uri="{FF2B5EF4-FFF2-40B4-BE49-F238E27FC236}">
                <a16:creationId xmlns:a16="http://schemas.microsoft.com/office/drawing/2014/main" id="{9964DCE9-E8F7-429B-8FB4-2AF3A89B0E5F}"/>
              </a:ext>
            </a:extLst>
          </p:cNvPr>
          <p:cNvSpPr/>
          <p:nvPr/>
        </p:nvSpPr>
        <p:spPr>
          <a:xfrm>
            <a:off x="6762200" y="2881050"/>
            <a:ext cx="2278200" cy="346800"/>
          </a:xfrm>
          <a:prstGeom prst="roundRect">
            <a:avLst>
              <a:gd name="adj" fmla="val 16667"/>
            </a:avLst>
          </a:prstGeom>
          <a:gradFill>
            <a:gsLst>
              <a:gs pos="0">
                <a:srgbClr val="FFFFFF"/>
              </a:gs>
              <a:gs pos="100000">
                <a:srgbClr val="BEBEBE"/>
              </a:gs>
            </a:gsLst>
            <a:lin ang="5400012" scaled="0"/>
          </a:gra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mbria"/>
                <a:ea typeface="Cambria"/>
                <a:cs typeface="Cambria"/>
                <a:sym typeface="Cambria"/>
              </a:rPr>
              <a:t>WELL | Welltower</a:t>
            </a:r>
            <a:endParaRPr sz="1000">
              <a:latin typeface="Cambria"/>
              <a:ea typeface="Cambria"/>
              <a:cs typeface="Cambria"/>
              <a:sym typeface="Cambria"/>
            </a:endParaRPr>
          </a:p>
        </p:txBody>
      </p:sp>
      <p:sp>
        <p:nvSpPr>
          <p:cNvPr id="11" name="Google Shape;222;p34">
            <a:extLst>
              <a:ext uri="{FF2B5EF4-FFF2-40B4-BE49-F238E27FC236}">
                <a16:creationId xmlns:a16="http://schemas.microsoft.com/office/drawing/2014/main" id="{E21DA731-1778-4DC8-86DA-90C27A128249}"/>
              </a:ext>
            </a:extLst>
          </p:cNvPr>
          <p:cNvSpPr/>
          <p:nvPr/>
        </p:nvSpPr>
        <p:spPr>
          <a:xfrm>
            <a:off x="6762200" y="3350875"/>
            <a:ext cx="2278200" cy="346800"/>
          </a:xfrm>
          <a:prstGeom prst="roundRect">
            <a:avLst>
              <a:gd name="adj" fmla="val 16667"/>
            </a:avLst>
          </a:prstGeom>
          <a:gradFill>
            <a:gsLst>
              <a:gs pos="0">
                <a:srgbClr val="FFFFFF"/>
              </a:gs>
              <a:gs pos="100000">
                <a:srgbClr val="BEBEBE"/>
              </a:gs>
            </a:gsLst>
            <a:lin ang="5400012" scaled="0"/>
          </a:gra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mbria"/>
                <a:ea typeface="Cambria"/>
                <a:cs typeface="Cambria"/>
                <a:sym typeface="Cambria"/>
              </a:rPr>
              <a:t>WMT | Wal-Mart Stores, Inc.</a:t>
            </a:r>
            <a:endParaRPr sz="1000">
              <a:latin typeface="Cambria"/>
              <a:ea typeface="Cambria"/>
              <a:cs typeface="Cambria"/>
              <a:sym typeface="Cambria"/>
            </a:endParaRPr>
          </a:p>
        </p:txBody>
      </p:sp>
      <p:grpSp>
        <p:nvGrpSpPr>
          <p:cNvPr id="12" name="Google Shape;223;p34">
            <a:extLst>
              <a:ext uri="{FF2B5EF4-FFF2-40B4-BE49-F238E27FC236}">
                <a16:creationId xmlns:a16="http://schemas.microsoft.com/office/drawing/2014/main" id="{67408B07-C963-4E4B-BC67-592D507062DC}"/>
              </a:ext>
            </a:extLst>
          </p:cNvPr>
          <p:cNvGrpSpPr/>
          <p:nvPr/>
        </p:nvGrpSpPr>
        <p:grpSpPr>
          <a:xfrm>
            <a:off x="2376561" y="3328738"/>
            <a:ext cx="2278641" cy="346800"/>
            <a:chOff x="2786500" y="1841350"/>
            <a:chExt cx="1728600" cy="346800"/>
          </a:xfrm>
        </p:grpSpPr>
        <p:sp>
          <p:nvSpPr>
            <p:cNvPr id="13" name="Google Shape;224;p34">
              <a:extLst>
                <a:ext uri="{FF2B5EF4-FFF2-40B4-BE49-F238E27FC236}">
                  <a16:creationId xmlns:a16="http://schemas.microsoft.com/office/drawing/2014/main" id="{EAF154FE-E8B0-4AE3-B783-D2B1300EF814}"/>
                </a:ext>
              </a:extLst>
            </p:cNvPr>
            <p:cNvSpPr/>
            <p:nvPr/>
          </p:nvSpPr>
          <p:spPr>
            <a:xfrm>
              <a:off x="2786500" y="1841350"/>
              <a:ext cx="1728600" cy="346800"/>
            </a:xfrm>
            <a:prstGeom prst="roundRect">
              <a:avLst>
                <a:gd name="adj" fmla="val 16667"/>
              </a:avLst>
            </a:prstGeom>
            <a:gradFill>
              <a:gsLst>
                <a:gs pos="0">
                  <a:srgbClr val="FFFFFF"/>
                </a:gs>
                <a:gs pos="100000">
                  <a:srgbClr val="BEBEBE"/>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5;p34">
              <a:extLst>
                <a:ext uri="{FF2B5EF4-FFF2-40B4-BE49-F238E27FC236}">
                  <a16:creationId xmlns:a16="http://schemas.microsoft.com/office/drawing/2014/main" id="{AE3173B5-8B70-4396-A21A-033909994B5E}"/>
                </a:ext>
              </a:extLst>
            </p:cNvPr>
            <p:cNvSpPr txBox="1"/>
            <p:nvPr/>
          </p:nvSpPr>
          <p:spPr>
            <a:xfrm>
              <a:off x="3105150" y="1841350"/>
              <a:ext cx="1309500" cy="20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mbria"/>
                  <a:ea typeface="Cambria"/>
                  <a:cs typeface="Cambria"/>
                  <a:sym typeface="Cambria"/>
                </a:rPr>
                <a:t>DAL | Delta Airlines</a:t>
              </a:r>
              <a:endParaRPr sz="1000">
                <a:latin typeface="Cambria"/>
                <a:ea typeface="Cambria"/>
                <a:cs typeface="Cambria"/>
                <a:sym typeface="Cambria"/>
              </a:endParaRPr>
            </a:p>
          </p:txBody>
        </p:sp>
      </p:grpSp>
      <p:grpSp>
        <p:nvGrpSpPr>
          <p:cNvPr id="15" name="Google Shape;226;p34">
            <a:extLst>
              <a:ext uri="{FF2B5EF4-FFF2-40B4-BE49-F238E27FC236}">
                <a16:creationId xmlns:a16="http://schemas.microsoft.com/office/drawing/2014/main" id="{2E16D4F9-F751-4546-9130-B7B02AEAFDD3}"/>
              </a:ext>
            </a:extLst>
          </p:cNvPr>
          <p:cNvGrpSpPr/>
          <p:nvPr/>
        </p:nvGrpSpPr>
        <p:grpSpPr>
          <a:xfrm>
            <a:off x="2379670" y="3824050"/>
            <a:ext cx="2272418" cy="346800"/>
            <a:chOff x="2786500" y="1841350"/>
            <a:chExt cx="1728600" cy="346800"/>
          </a:xfrm>
        </p:grpSpPr>
        <p:sp>
          <p:nvSpPr>
            <p:cNvPr id="16" name="Google Shape;227;p34">
              <a:extLst>
                <a:ext uri="{FF2B5EF4-FFF2-40B4-BE49-F238E27FC236}">
                  <a16:creationId xmlns:a16="http://schemas.microsoft.com/office/drawing/2014/main" id="{3389F787-C64B-473D-B05E-F3CC7C9F0678}"/>
                </a:ext>
              </a:extLst>
            </p:cNvPr>
            <p:cNvSpPr/>
            <p:nvPr/>
          </p:nvSpPr>
          <p:spPr>
            <a:xfrm>
              <a:off x="2786500" y="1841350"/>
              <a:ext cx="1728600" cy="346800"/>
            </a:xfrm>
            <a:prstGeom prst="roundRect">
              <a:avLst>
                <a:gd name="adj" fmla="val 16667"/>
              </a:avLst>
            </a:prstGeom>
            <a:gradFill>
              <a:gsLst>
                <a:gs pos="0">
                  <a:srgbClr val="FFFFFF"/>
                </a:gs>
                <a:gs pos="100000">
                  <a:srgbClr val="BEBEBE"/>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8;p34">
              <a:extLst>
                <a:ext uri="{FF2B5EF4-FFF2-40B4-BE49-F238E27FC236}">
                  <a16:creationId xmlns:a16="http://schemas.microsoft.com/office/drawing/2014/main" id="{D23B0A04-BE76-457E-9123-893FBAC6291A}"/>
                </a:ext>
              </a:extLst>
            </p:cNvPr>
            <p:cNvSpPr txBox="1"/>
            <p:nvPr/>
          </p:nvSpPr>
          <p:spPr>
            <a:xfrm>
              <a:off x="3105150" y="1841350"/>
              <a:ext cx="1309500" cy="20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mbria"/>
                  <a:ea typeface="Cambria"/>
                  <a:cs typeface="Cambria"/>
                  <a:sym typeface="Cambria"/>
                </a:rPr>
                <a:t>MSFT | Microsoft</a:t>
              </a:r>
              <a:endParaRPr sz="1000">
                <a:latin typeface="Cambria"/>
                <a:ea typeface="Cambria"/>
                <a:cs typeface="Cambria"/>
                <a:sym typeface="Cambria"/>
              </a:endParaRPr>
            </a:p>
          </p:txBody>
        </p:sp>
      </p:grpSp>
      <p:sp>
        <p:nvSpPr>
          <p:cNvPr id="18" name="Google Shape;229;p34">
            <a:extLst>
              <a:ext uri="{FF2B5EF4-FFF2-40B4-BE49-F238E27FC236}">
                <a16:creationId xmlns:a16="http://schemas.microsoft.com/office/drawing/2014/main" id="{03329886-1657-4B80-922A-CBED96378C81}"/>
              </a:ext>
            </a:extLst>
          </p:cNvPr>
          <p:cNvSpPr/>
          <p:nvPr/>
        </p:nvSpPr>
        <p:spPr>
          <a:xfrm>
            <a:off x="2376775" y="1890188"/>
            <a:ext cx="2278200" cy="346800"/>
          </a:xfrm>
          <a:prstGeom prst="roundRect">
            <a:avLst>
              <a:gd name="adj" fmla="val 16667"/>
            </a:avLst>
          </a:prstGeom>
          <a:gradFill>
            <a:gsLst>
              <a:gs pos="0">
                <a:srgbClr val="FFFFFF"/>
              </a:gs>
              <a:gs pos="100000">
                <a:srgbClr val="BEBEBE"/>
              </a:gs>
            </a:gsLst>
            <a:lin ang="5400012" scaled="0"/>
          </a:gra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mbria"/>
                <a:ea typeface="Cambria"/>
                <a:cs typeface="Cambria"/>
                <a:sym typeface="Cambria"/>
              </a:rPr>
              <a:t>INTC | Intel</a:t>
            </a:r>
            <a:endParaRPr sz="1000">
              <a:latin typeface="Cambria"/>
              <a:ea typeface="Cambria"/>
              <a:cs typeface="Cambria"/>
              <a:sym typeface="Cambria"/>
            </a:endParaRPr>
          </a:p>
        </p:txBody>
      </p:sp>
      <p:sp>
        <p:nvSpPr>
          <p:cNvPr id="19" name="Google Shape;230;p34">
            <a:extLst>
              <a:ext uri="{FF2B5EF4-FFF2-40B4-BE49-F238E27FC236}">
                <a16:creationId xmlns:a16="http://schemas.microsoft.com/office/drawing/2014/main" id="{554E79CB-F28C-42EB-AF90-84AFB839E180}"/>
              </a:ext>
            </a:extLst>
          </p:cNvPr>
          <p:cNvSpPr/>
          <p:nvPr/>
        </p:nvSpPr>
        <p:spPr>
          <a:xfrm>
            <a:off x="2376775" y="2385500"/>
            <a:ext cx="2278200" cy="346800"/>
          </a:xfrm>
          <a:prstGeom prst="roundRect">
            <a:avLst>
              <a:gd name="adj" fmla="val 16667"/>
            </a:avLst>
          </a:prstGeom>
          <a:gradFill>
            <a:gsLst>
              <a:gs pos="0">
                <a:srgbClr val="FFFFFF"/>
              </a:gs>
              <a:gs pos="100000">
                <a:srgbClr val="BEBEBE"/>
              </a:gs>
            </a:gsLst>
            <a:lin ang="5400012" scaled="0"/>
          </a:gra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mbria"/>
                <a:ea typeface="Cambria"/>
                <a:cs typeface="Cambria"/>
                <a:sym typeface="Cambria"/>
              </a:rPr>
              <a:t>DIS | Walt Disney Co</a:t>
            </a:r>
            <a:endParaRPr sz="1000">
              <a:latin typeface="Cambria"/>
              <a:ea typeface="Cambria"/>
              <a:cs typeface="Cambria"/>
              <a:sym typeface="Cambria"/>
            </a:endParaRPr>
          </a:p>
        </p:txBody>
      </p:sp>
      <p:sp>
        <p:nvSpPr>
          <p:cNvPr id="20" name="Google Shape;231;p34">
            <a:extLst>
              <a:ext uri="{FF2B5EF4-FFF2-40B4-BE49-F238E27FC236}">
                <a16:creationId xmlns:a16="http://schemas.microsoft.com/office/drawing/2014/main" id="{ABE3434B-3F7D-453C-9B03-FEA716286974}"/>
              </a:ext>
            </a:extLst>
          </p:cNvPr>
          <p:cNvSpPr/>
          <p:nvPr/>
        </p:nvSpPr>
        <p:spPr>
          <a:xfrm>
            <a:off x="2376775" y="2880813"/>
            <a:ext cx="2278200" cy="346800"/>
          </a:xfrm>
          <a:prstGeom prst="roundRect">
            <a:avLst>
              <a:gd name="adj" fmla="val 16667"/>
            </a:avLst>
          </a:prstGeom>
          <a:gradFill>
            <a:gsLst>
              <a:gs pos="0">
                <a:srgbClr val="FFFFFF"/>
              </a:gs>
              <a:gs pos="100000">
                <a:srgbClr val="BEBEBE"/>
              </a:gs>
            </a:gsLst>
            <a:lin ang="5400012" scaled="0"/>
          </a:gra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mbria"/>
                <a:ea typeface="Cambria"/>
                <a:cs typeface="Cambria"/>
                <a:sym typeface="Cambria"/>
              </a:rPr>
              <a:t>TGT | Target</a:t>
            </a:r>
            <a:endParaRPr sz="1000">
              <a:latin typeface="Cambria"/>
              <a:ea typeface="Cambria"/>
              <a:cs typeface="Cambria"/>
              <a:sym typeface="Cambria"/>
            </a:endParaRPr>
          </a:p>
        </p:txBody>
      </p:sp>
      <p:sp>
        <p:nvSpPr>
          <p:cNvPr id="22" name="Google Shape;180;p18">
            <a:extLst>
              <a:ext uri="{FF2B5EF4-FFF2-40B4-BE49-F238E27FC236}">
                <a16:creationId xmlns:a16="http://schemas.microsoft.com/office/drawing/2014/main" id="{FBE9A414-6F96-478E-8963-8C0F10DE18F0}"/>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3545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5"/>
          <p:cNvSpPr txBox="1">
            <a:spLocks noGrp="1"/>
          </p:cNvSpPr>
          <p:nvPr>
            <p:ph type="title"/>
          </p:nvPr>
        </p:nvSpPr>
        <p:spPr>
          <a:xfrm>
            <a:off x="223950" y="296121"/>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US" sz="2300" b="1" dirty="0">
                <a:latin typeface="+mj-lt"/>
                <a:ea typeface="Cambria"/>
                <a:cs typeface="Cambria"/>
                <a:sym typeface="Cambria"/>
              </a:rPr>
              <a:t>Top Outperformers</a:t>
            </a:r>
          </a:p>
          <a:p>
            <a:pPr marL="0" lvl="0" indent="0" algn="l" rtl="0">
              <a:lnSpc>
                <a:spcPct val="90000"/>
              </a:lnSpc>
              <a:spcBef>
                <a:spcPts val="0"/>
              </a:spcBef>
              <a:spcAft>
                <a:spcPts val="0"/>
              </a:spcAft>
              <a:buClr>
                <a:schemeClr val="dk1"/>
              </a:buClr>
              <a:buSzPts val="4500"/>
              <a:buFont typeface="Calibri"/>
              <a:buNone/>
            </a:pPr>
            <a:endParaRPr sz="1100" dirty="0"/>
          </a:p>
        </p:txBody>
      </p:sp>
      <p:sp>
        <p:nvSpPr>
          <p:cNvPr id="238" name="Google Shape;238;p35"/>
          <p:cNvSpPr/>
          <p:nvPr/>
        </p:nvSpPr>
        <p:spPr>
          <a:xfrm>
            <a:off x="925350" y="900650"/>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a:latin typeface="Cambria" panose="02040503050406030204" pitchFamily="18" charset="0"/>
                <a:ea typeface="Cambria" panose="02040503050406030204" pitchFamily="18" charset="0"/>
              </a:rPr>
              <a:t>Intel </a:t>
            </a:r>
          </a:p>
          <a:p>
            <a:pPr marL="0" lvl="0" indent="0" algn="l"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US"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US" sz="900" dirty="0">
                <a:latin typeface="Cambria" panose="02040503050406030204" pitchFamily="18" charset="0"/>
                <a:ea typeface="Cambria" panose="02040503050406030204" pitchFamily="18" charset="0"/>
              </a:rPr>
              <a:t>Return: 24.21%</a:t>
            </a:r>
          </a:p>
          <a:p>
            <a:pPr marL="0" lvl="0" indent="0" algn="ctr" rtl="0">
              <a:spcBef>
                <a:spcPts val="0"/>
              </a:spcBef>
              <a:spcAft>
                <a:spcPts val="0"/>
              </a:spcAft>
              <a:buNone/>
            </a:pPr>
            <a:r>
              <a:rPr lang="en-US" sz="900" i="1" dirty="0" err="1">
                <a:latin typeface="Cambria" panose="02040503050406030204" pitchFamily="18" charset="0"/>
                <a:ea typeface="Cambria" panose="02040503050406030204" pitchFamily="18" charset="0"/>
              </a:rPr>
              <a:t>Sellinger</a:t>
            </a:r>
            <a:r>
              <a:rPr lang="en-US" sz="900" i="1" dirty="0">
                <a:latin typeface="Cambria" panose="02040503050406030204" pitchFamily="18" charset="0"/>
                <a:ea typeface="Cambria" panose="02040503050406030204" pitchFamily="18" charset="0"/>
              </a:rPr>
              <a:t> Applied Portfolio Fund</a:t>
            </a:r>
          </a:p>
        </p:txBody>
      </p:sp>
      <p:pic>
        <p:nvPicPr>
          <p:cNvPr id="239" name="Google Shape;239;p35"/>
          <p:cNvPicPr preferRelativeResize="0"/>
          <p:nvPr/>
        </p:nvPicPr>
        <p:blipFill>
          <a:blip r:embed="rId3">
            <a:alphaModFix/>
          </a:blip>
          <a:stretch>
            <a:fillRect/>
          </a:stretch>
        </p:blipFill>
        <p:spPr>
          <a:xfrm>
            <a:off x="1102062" y="1269887"/>
            <a:ext cx="1562075" cy="1035725"/>
          </a:xfrm>
          <a:prstGeom prst="rect">
            <a:avLst/>
          </a:prstGeom>
          <a:noFill/>
          <a:ln>
            <a:noFill/>
          </a:ln>
        </p:spPr>
      </p:pic>
      <p:sp>
        <p:nvSpPr>
          <p:cNvPr id="240" name="Google Shape;240;p35"/>
          <p:cNvSpPr/>
          <p:nvPr/>
        </p:nvSpPr>
        <p:spPr>
          <a:xfrm>
            <a:off x="3614250" y="900638"/>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Cambria" panose="02040503050406030204" pitchFamily="18" charset="0"/>
                <a:ea typeface="Cambria" panose="02040503050406030204" pitchFamily="18" charset="0"/>
              </a:rPr>
              <a:t>Walt Disney Co.</a:t>
            </a:r>
            <a:endParaRPr sz="1200" b="1" dirty="0">
              <a:latin typeface="Cambria" panose="02040503050406030204" pitchFamily="18" charset="0"/>
              <a:ea typeface="Cambria" panose="02040503050406030204" pitchFamily="18" charset="0"/>
            </a:endParaRPr>
          </a:p>
          <a:p>
            <a:pPr marL="0" lvl="0" indent="0" algn="l"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900" dirty="0">
                <a:latin typeface="Cambria" panose="02040503050406030204" pitchFamily="18" charset="0"/>
                <a:ea typeface="Cambria" panose="02040503050406030204" pitchFamily="18" charset="0"/>
              </a:rPr>
              <a:t>Return: 18.81%</a:t>
            </a: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900" i="1" dirty="0">
                <a:latin typeface="Cambria" panose="02040503050406030204" pitchFamily="18" charset="0"/>
                <a:ea typeface="Cambria" panose="02040503050406030204" pitchFamily="18" charset="0"/>
              </a:rPr>
              <a:t>Sellinger Applied Portfolio Fund</a:t>
            </a:r>
            <a:endParaRPr sz="900" i="1" dirty="0">
              <a:latin typeface="Cambria" panose="02040503050406030204" pitchFamily="18" charset="0"/>
              <a:ea typeface="Cambria" panose="02040503050406030204" pitchFamily="18" charset="0"/>
            </a:endParaRPr>
          </a:p>
        </p:txBody>
      </p:sp>
      <p:pic>
        <p:nvPicPr>
          <p:cNvPr id="241" name="Google Shape;241;p35"/>
          <p:cNvPicPr preferRelativeResize="0"/>
          <p:nvPr/>
        </p:nvPicPr>
        <p:blipFill>
          <a:blip r:embed="rId4">
            <a:alphaModFix/>
          </a:blip>
          <a:stretch>
            <a:fillRect/>
          </a:stretch>
        </p:blipFill>
        <p:spPr>
          <a:xfrm>
            <a:off x="3790188" y="1271116"/>
            <a:ext cx="1563624" cy="1033271"/>
          </a:xfrm>
          <a:prstGeom prst="rect">
            <a:avLst/>
          </a:prstGeom>
          <a:noFill/>
          <a:ln>
            <a:noFill/>
          </a:ln>
        </p:spPr>
      </p:pic>
      <p:sp>
        <p:nvSpPr>
          <p:cNvPr id="242" name="Google Shape;242;p35"/>
          <p:cNvSpPr/>
          <p:nvPr/>
        </p:nvSpPr>
        <p:spPr>
          <a:xfrm>
            <a:off x="6303150" y="900638"/>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Cambria" panose="02040503050406030204" pitchFamily="18" charset="0"/>
                <a:ea typeface="Cambria" panose="02040503050406030204" pitchFamily="18" charset="0"/>
              </a:rPr>
              <a:t>Target</a:t>
            </a:r>
            <a:endParaRPr sz="1200" b="1" dirty="0">
              <a:latin typeface="Cambria" panose="02040503050406030204" pitchFamily="18" charset="0"/>
              <a:ea typeface="Cambria" panose="02040503050406030204" pitchFamily="18" charset="0"/>
            </a:endParaRPr>
          </a:p>
          <a:p>
            <a:pPr marL="0" lvl="0" indent="0" algn="l"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900" dirty="0">
                <a:latin typeface="Cambria" panose="02040503050406030204" pitchFamily="18" charset="0"/>
                <a:ea typeface="Cambria" panose="02040503050406030204" pitchFamily="18" charset="0"/>
              </a:rPr>
              <a:t>Return: 16.37%</a:t>
            </a: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900" i="1" dirty="0">
                <a:latin typeface="Cambria" panose="02040503050406030204" pitchFamily="18" charset="0"/>
                <a:ea typeface="Cambria" panose="02040503050406030204" pitchFamily="18" charset="0"/>
              </a:rPr>
              <a:t>Sellinger Applied Portfolio Fund</a:t>
            </a:r>
            <a:endParaRPr sz="900" i="1" dirty="0">
              <a:latin typeface="Cambria" panose="02040503050406030204" pitchFamily="18" charset="0"/>
              <a:ea typeface="Cambria" panose="02040503050406030204" pitchFamily="18" charset="0"/>
            </a:endParaRPr>
          </a:p>
        </p:txBody>
      </p:sp>
      <p:pic>
        <p:nvPicPr>
          <p:cNvPr id="243" name="Google Shape;243;p35"/>
          <p:cNvPicPr preferRelativeResize="0"/>
          <p:nvPr/>
        </p:nvPicPr>
        <p:blipFill>
          <a:blip r:embed="rId5">
            <a:alphaModFix/>
          </a:blip>
          <a:stretch>
            <a:fillRect/>
          </a:stretch>
        </p:blipFill>
        <p:spPr>
          <a:xfrm>
            <a:off x="6479875" y="1271113"/>
            <a:ext cx="1563624" cy="1033272"/>
          </a:xfrm>
          <a:prstGeom prst="rect">
            <a:avLst/>
          </a:prstGeom>
          <a:noFill/>
          <a:ln>
            <a:noFill/>
          </a:ln>
        </p:spPr>
      </p:pic>
      <p:sp>
        <p:nvSpPr>
          <p:cNvPr id="244" name="Google Shape;244;p35"/>
          <p:cNvSpPr/>
          <p:nvPr/>
        </p:nvSpPr>
        <p:spPr>
          <a:xfrm>
            <a:off x="2245250" y="2857050"/>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Cambria" panose="02040503050406030204" pitchFamily="18" charset="0"/>
                <a:ea typeface="Cambria" panose="02040503050406030204" pitchFamily="18" charset="0"/>
              </a:rPr>
              <a:t>Delta Airlines</a:t>
            </a:r>
            <a:endParaRPr sz="1200" b="1" dirty="0">
              <a:latin typeface="Cambria" panose="02040503050406030204" pitchFamily="18" charset="0"/>
              <a:ea typeface="Cambria" panose="02040503050406030204" pitchFamily="18" charset="0"/>
            </a:endParaRPr>
          </a:p>
          <a:p>
            <a:pPr marL="0" lvl="0" indent="0" algn="l"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900" dirty="0">
                <a:latin typeface="Cambria" panose="02040503050406030204" pitchFamily="18" charset="0"/>
                <a:ea typeface="Cambria" panose="02040503050406030204" pitchFamily="18" charset="0"/>
              </a:rPr>
              <a:t>Return: 15.54%</a:t>
            </a: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900" i="1" dirty="0">
                <a:latin typeface="Cambria" panose="02040503050406030204" pitchFamily="18" charset="0"/>
                <a:ea typeface="Cambria" panose="02040503050406030204" pitchFamily="18" charset="0"/>
              </a:rPr>
              <a:t>Sellinger Applied Portfolio Fund</a:t>
            </a:r>
            <a:endParaRPr sz="900" i="1" dirty="0">
              <a:latin typeface="Cambria" panose="02040503050406030204" pitchFamily="18" charset="0"/>
              <a:ea typeface="Cambria" panose="02040503050406030204" pitchFamily="18" charset="0"/>
            </a:endParaRPr>
          </a:p>
        </p:txBody>
      </p:sp>
      <p:pic>
        <p:nvPicPr>
          <p:cNvPr id="245" name="Google Shape;245;p35"/>
          <p:cNvPicPr preferRelativeResize="0"/>
          <p:nvPr/>
        </p:nvPicPr>
        <p:blipFill>
          <a:blip r:embed="rId6">
            <a:alphaModFix/>
          </a:blip>
          <a:stretch>
            <a:fillRect/>
          </a:stretch>
        </p:blipFill>
        <p:spPr>
          <a:xfrm>
            <a:off x="2421188" y="3227513"/>
            <a:ext cx="1563624" cy="1033272"/>
          </a:xfrm>
          <a:prstGeom prst="rect">
            <a:avLst/>
          </a:prstGeom>
          <a:noFill/>
          <a:ln>
            <a:noFill/>
          </a:ln>
        </p:spPr>
      </p:pic>
      <p:sp>
        <p:nvSpPr>
          <p:cNvPr id="246" name="Google Shape;246;p35"/>
          <p:cNvSpPr/>
          <p:nvPr/>
        </p:nvSpPr>
        <p:spPr>
          <a:xfrm>
            <a:off x="4980400" y="2857050"/>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Cambria" panose="02040503050406030204" pitchFamily="18" charset="0"/>
                <a:ea typeface="Cambria" panose="02040503050406030204" pitchFamily="18" charset="0"/>
              </a:rPr>
              <a:t>Microsoft</a:t>
            </a:r>
            <a:endParaRPr sz="1200" b="1" dirty="0">
              <a:latin typeface="Cambria" panose="02040503050406030204" pitchFamily="18" charset="0"/>
              <a:ea typeface="Cambria" panose="02040503050406030204" pitchFamily="18" charset="0"/>
            </a:endParaRPr>
          </a:p>
          <a:p>
            <a:pPr marL="0" lvl="0" indent="0" algn="l"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endParaRPr lang="en"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900" dirty="0">
                <a:latin typeface="Cambria" panose="02040503050406030204" pitchFamily="18" charset="0"/>
                <a:ea typeface="Cambria" panose="02040503050406030204" pitchFamily="18" charset="0"/>
              </a:rPr>
              <a:t>Return: 14.32%</a:t>
            </a:r>
            <a:endParaRPr sz="900" dirty="0">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900" i="1" dirty="0">
                <a:latin typeface="Cambria" panose="02040503050406030204" pitchFamily="18" charset="0"/>
                <a:ea typeface="Cambria" panose="02040503050406030204" pitchFamily="18" charset="0"/>
              </a:rPr>
              <a:t>Sellinger Applied Portfolio Fund</a:t>
            </a:r>
            <a:endParaRPr sz="900" i="1" dirty="0">
              <a:latin typeface="Cambria" panose="02040503050406030204" pitchFamily="18" charset="0"/>
              <a:ea typeface="Cambria" panose="02040503050406030204" pitchFamily="18" charset="0"/>
            </a:endParaRPr>
          </a:p>
        </p:txBody>
      </p:sp>
      <p:pic>
        <p:nvPicPr>
          <p:cNvPr id="247" name="Google Shape;247;p35"/>
          <p:cNvPicPr preferRelativeResize="0"/>
          <p:nvPr/>
        </p:nvPicPr>
        <p:blipFill>
          <a:blip r:embed="rId7">
            <a:alphaModFix/>
          </a:blip>
          <a:stretch>
            <a:fillRect/>
          </a:stretch>
        </p:blipFill>
        <p:spPr>
          <a:xfrm>
            <a:off x="5156338" y="3227512"/>
            <a:ext cx="1563624" cy="1033272"/>
          </a:xfrm>
          <a:prstGeom prst="rect">
            <a:avLst/>
          </a:prstGeom>
          <a:noFill/>
          <a:ln>
            <a:noFill/>
          </a:ln>
        </p:spPr>
      </p:pic>
      <p:sp>
        <p:nvSpPr>
          <p:cNvPr id="15" name="Google Shape;180;p18">
            <a:extLst>
              <a:ext uri="{FF2B5EF4-FFF2-40B4-BE49-F238E27FC236}">
                <a16:creationId xmlns:a16="http://schemas.microsoft.com/office/drawing/2014/main" id="{492FBD77-F395-4845-AF92-7C581286BCA6}"/>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222600" y="332895"/>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Outperformers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r>
              <a:rPr lang="en" sz="1100" dirty="0"/>
              <a:t>					</a:t>
            </a:r>
            <a:endParaRPr sz="1100" dirty="0"/>
          </a:p>
        </p:txBody>
      </p:sp>
      <p:sp>
        <p:nvSpPr>
          <p:cNvPr id="254" name="Google Shape;254;p36"/>
          <p:cNvSpPr/>
          <p:nvPr/>
        </p:nvSpPr>
        <p:spPr>
          <a:xfrm>
            <a:off x="275275" y="1017325"/>
            <a:ext cx="47514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bg2"/>
                </a:solidFill>
                <a:latin typeface="Cambria" panose="02040503050406030204" pitchFamily="18" charset="0"/>
                <a:ea typeface="Cambria" panose="02040503050406030204" pitchFamily="18" charset="0"/>
              </a:rPr>
              <a:t>Position</a:t>
            </a:r>
            <a:endParaRPr sz="2000" b="1" dirty="0">
              <a:solidFill>
                <a:schemeClr val="bg2"/>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2000" dirty="0">
                <a:solidFill>
                  <a:schemeClr val="bg2"/>
                </a:solidFill>
                <a:latin typeface="Cambria" panose="02040503050406030204" pitchFamily="18" charset="0"/>
                <a:ea typeface="Cambria" panose="02040503050406030204" pitchFamily="18" charset="0"/>
              </a:rPr>
              <a:t>226 Shares │$12,756.99</a:t>
            </a:r>
            <a:endParaRPr sz="2000" dirty="0">
              <a:solidFill>
                <a:schemeClr val="bg2"/>
              </a:solidFill>
              <a:latin typeface="Cambria" panose="02040503050406030204" pitchFamily="18" charset="0"/>
              <a:ea typeface="Cambria" panose="02040503050406030204" pitchFamily="18" charset="0"/>
            </a:endParaRPr>
          </a:p>
        </p:txBody>
      </p:sp>
      <p:sp>
        <p:nvSpPr>
          <p:cNvPr id="255" name="Google Shape;255;p36"/>
          <p:cNvSpPr txBox="1"/>
          <p:nvPr/>
        </p:nvSpPr>
        <p:spPr>
          <a:xfrm>
            <a:off x="287250" y="1711500"/>
            <a:ext cx="4380600" cy="32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a:latin typeface="Calibri"/>
              <a:ea typeface="Calibri"/>
              <a:cs typeface="Calibri"/>
              <a:sym typeface="Calibri"/>
            </a:endParaRPr>
          </a:p>
        </p:txBody>
      </p:sp>
      <p:sp>
        <p:nvSpPr>
          <p:cNvPr id="256" name="Google Shape;256;p36"/>
          <p:cNvSpPr txBox="1"/>
          <p:nvPr/>
        </p:nvSpPr>
        <p:spPr>
          <a:xfrm>
            <a:off x="5179200" y="1205625"/>
            <a:ext cx="3739500" cy="3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Shares of Intel were bought in November of 2017, and over that year and a half period the investment has returned over 24%.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Intel has been a major technology stock since its IPO in 1973, and has a reputation of being one of the more reliable, conservative technology investments. The company operates in the semiconductor industry, in which it is the world’s second largest manufacturer of semiconductor chips.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The stock is a value stock and has been growing strong since January of this year, but just recently the company released its earnings report which featured a lowered 2019 earnings forecast. This resulted in a minor selloff of the stock, which accounts for the dip in the stock price towards the end of the chart (left). Still, it is one of the biggest winners in our portfolio.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dirty="0">
                <a:latin typeface="Cambria" panose="02040503050406030204" pitchFamily="18" charset="0"/>
                <a:ea typeface="Cambria" panose="02040503050406030204" pitchFamily="18" charset="0"/>
                <a:cs typeface="Calibri"/>
                <a:sym typeface="Calibri"/>
              </a:rPr>
              <a:t>	</a:t>
            </a:r>
            <a:endParaRPr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dirty="0">
              <a:latin typeface="Cambria" panose="02040503050406030204" pitchFamily="18" charset="0"/>
              <a:ea typeface="Cambria" panose="02040503050406030204" pitchFamily="18" charset="0"/>
              <a:cs typeface="Calibri"/>
              <a:sym typeface="Calibri"/>
            </a:endParaRPr>
          </a:p>
        </p:txBody>
      </p:sp>
      <p:sp>
        <p:nvSpPr>
          <p:cNvPr id="257" name="Google Shape;257;p36"/>
          <p:cNvSpPr txBox="1"/>
          <p:nvPr/>
        </p:nvSpPr>
        <p:spPr>
          <a:xfrm>
            <a:off x="287250" y="721175"/>
            <a:ext cx="4751400" cy="32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Intel | INTC</a:t>
            </a:r>
            <a:endParaRPr b="1" dirty="0">
              <a:latin typeface="Cambria" panose="02040503050406030204" pitchFamily="18" charset="0"/>
              <a:ea typeface="Cambria" panose="02040503050406030204" pitchFamily="18" charset="0"/>
              <a:cs typeface="Calibri"/>
              <a:sym typeface="Calibri"/>
            </a:endParaRPr>
          </a:p>
        </p:txBody>
      </p:sp>
      <p:pic>
        <p:nvPicPr>
          <p:cNvPr id="259" name="Google Shape;259;p36"/>
          <p:cNvPicPr preferRelativeResize="0"/>
          <p:nvPr/>
        </p:nvPicPr>
        <p:blipFill>
          <a:blip r:embed="rId3">
            <a:alphaModFix/>
          </a:blip>
          <a:stretch>
            <a:fillRect/>
          </a:stretch>
        </p:blipFill>
        <p:spPr>
          <a:xfrm>
            <a:off x="287250" y="1765500"/>
            <a:ext cx="4739425" cy="2947800"/>
          </a:xfrm>
          <a:prstGeom prst="rect">
            <a:avLst/>
          </a:prstGeom>
          <a:noFill/>
          <a:ln>
            <a:noFill/>
          </a:ln>
        </p:spPr>
      </p:pic>
      <p:sp>
        <p:nvSpPr>
          <p:cNvPr id="11" name="Google Shape;180;p18">
            <a:extLst>
              <a:ext uri="{FF2B5EF4-FFF2-40B4-BE49-F238E27FC236}">
                <a16:creationId xmlns:a16="http://schemas.microsoft.com/office/drawing/2014/main" id="{9C884003-507E-43AB-B2A5-30855C0F6CF3}"/>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7"/>
          <p:cNvSpPr txBox="1">
            <a:spLocks noGrp="1"/>
          </p:cNvSpPr>
          <p:nvPr>
            <p:ph type="title"/>
          </p:nvPr>
        </p:nvSpPr>
        <p:spPr>
          <a:xfrm>
            <a:off x="223950" y="295825"/>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Outperformers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1100" dirty="0"/>
          </a:p>
        </p:txBody>
      </p:sp>
      <p:sp>
        <p:nvSpPr>
          <p:cNvPr id="266" name="Google Shape;266;p37"/>
          <p:cNvSpPr/>
          <p:nvPr/>
        </p:nvSpPr>
        <p:spPr>
          <a:xfrm>
            <a:off x="275275" y="1017325"/>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005A3C"/>
                </a:solidFill>
                <a:latin typeface="Cambria" panose="02040503050406030204" pitchFamily="18" charset="0"/>
                <a:ea typeface="Cambria" panose="02040503050406030204" pitchFamily="18" charset="0"/>
              </a:rPr>
              <a:t>Position</a:t>
            </a:r>
            <a:endParaRPr sz="2000" b="1" dirty="0">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2000" dirty="0">
                <a:solidFill>
                  <a:srgbClr val="005A3C"/>
                </a:solidFill>
                <a:latin typeface="Cambria" panose="02040503050406030204" pitchFamily="18" charset="0"/>
                <a:ea typeface="Cambria" panose="02040503050406030204" pitchFamily="18" charset="0"/>
              </a:rPr>
              <a:t>91 Shares │$ 11,976.95</a:t>
            </a:r>
            <a:endParaRPr sz="2000" dirty="0">
              <a:solidFill>
                <a:srgbClr val="005A3C"/>
              </a:solidFill>
              <a:latin typeface="Cambria" panose="02040503050406030204" pitchFamily="18" charset="0"/>
              <a:ea typeface="Cambria" panose="02040503050406030204" pitchFamily="18" charset="0"/>
            </a:endParaRPr>
          </a:p>
        </p:txBody>
      </p:sp>
      <p:sp>
        <p:nvSpPr>
          <p:cNvPr id="267" name="Google Shape;267;p37"/>
          <p:cNvSpPr txBox="1"/>
          <p:nvPr/>
        </p:nvSpPr>
        <p:spPr>
          <a:xfrm>
            <a:off x="287250" y="1711500"/>
            <a:ext cx="4380600" cy="32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‘Ticker’ Price</a:t>
            </a:r>
            <a:endParaRPr b="1">
              <a:latin typeface="Calibri"/>
              <a:ea typeface="Calibri"/>
              <a:cs typeface="Calibri"/>
              <a:sym typeface="Calibri"/>
            </a:endParaRPr>
          </a:p>
        </p:txBody>
      </p:sp>
      <p:sp>
        <p:nvSpPr>
          <p:cNvPr id="268" name="Google Shape;268;p37"/>
          <p:cNvSpPr txBox="1"/>
          <p:nvPr/>
        </p:nvSpPr>
        <p:spPr>
          <a:xfrm>
            <a:off x="4950600" y="1129425"/>
            <a:ext cx="4117200" cy="3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Shares of Walt Disney stock were bought in October of last year by the previous semester’s class. Since then, this value stock has given us over an 18% return on our investment.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Recently, the stock has rallied due to Disney’s success at the box office, specifically with their Marvel movies (the company acquired Marvel Entertainment in 2009). Most recently, Captain Marvel and Avengers: End Game have been released, and both movies shattered box office records. This is good news for Disney, as this will translate into added revenue for the company.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When it comes to the theme park business side of Disney, Walt Disney World Resort will be turning 50 in 2021, and the company will be celebrating this anniversary by adding multiple new projects that are expected to drive growth. This is promising for a company that relies on consumer discretionary income for revenues.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dirty="0">
              <a:latin typeface="Cambria" panose="02040503050406030204" pitchFamily="18" charset="0"/>
              <a:ea typeface="Cambria" panose="02040503050406030204" pitchFamily="18" charset="0"/>
              <a:cs typeface="Calibri"/>
              <a:sym typeface="Calibri"/>
            </a:endParaRPr>
          </a:p>
        </p:txBody>
      </p:sp>
      <p:sp>
        <p:nvSpPr>
          <p:cNvPr id="269" name="Google Shape;269;p37"/>
          <p:cNvSpPr txBox="1"/>
          <p:nvPr/>
        </p:nvSpPr>
        <p:spPr>
          <a:xfrm>
            <a:off x="275275" y="721175"/>
            <a:ext cx="4392600" cy="2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Walt Disney | DIS</a:t>
            </a:r>
            <a:endParaRPr b="1" dirty="0">
              <a:latin typeface="Cambria" panose="02040503050406030204" pitchFamily="18" charset="0"/>
              <a:ea typeface="Cambria" panose="02040503050406030204" pitchFamily="18" charset="0"/>
              <a:cs typeface="Calibri"/>
              <a:sym typeface="Calibri"/>
            </a:endParaRPr>
          </a:p>
        </p:txBody>
      </p:sp>
      <p:pic>
        <p:nvPicPr>
          <p:cNvPr id="270" name="Google Shape;270;p37"/>
          <p:cNvPicPr preferRelativeResize="0"/>
          <p:nvPr/>
        </p:nvPicPr>
        <p:blipFill>
          <a:blip r:embed="rId3">
            <a:alphaModFix/>
          </a:blip>
          <a:stretch>
            <a:fillRect/>
          </a:stretch>
        </p:blipFill>
        <p:spPr>
          <a:xfrm>
            <a:off x="287250" y="1800375"/>
            <a:ext cx="4380600" cy="2745650"/>
          </a:xfrm>
          <a:prstGeom prst="rect">
            <a:avLst/>
          </a:prstGeom>
          <a:noFill/>
          <a:ln>
            <a:noFill/>
          </a:ln>
        </p:spPr>
      </p:pic>
      <p:sp>
        <p:nvSpPr>
          <p:cNvPr id="11" name="Google Shape;180;p18">
            <a:extLst>
              <a:ext uri="{FF2B5EF4-FFF2-40B4-BE49-F238E27FC236}">
                <a16:creationId xmlns:a16="http://schemas.microsoft.com/office/drawing/2014/main" id="{7BA6662D-DFC6-45B3-9D98-62573F3835C1}"/>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223950" y="523175"/>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Outperformers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latin typeface="+mj-lt"/>
            </a:endParaRPr>
          </a:p>
        </p:txBody>
      </p:sp>
      <p:sp>
        <p:nvSpPr>
          <p:cNvPr id="278" name="Google Shape;278;p38"/>
          <p:cNvSpPr/>
          <p:nvPr/>
        </p:nvSpPr>
        <p:spPr>
          <a:xfrm>
            <a:off x="275275" y="1017325"/>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005A3C"/>
                </a:solidFill>
                <a:latin typeface="Cambria" panose="02040503050406030204" pitchFamily="18" charset="0"/>
                <a:ea typeface="Cambria" panose="02040503050406030204" pitchFamily="18" charset="0"/>
              </a:rPr>
              <a:t>Position</a:t>
            </a:r>
            <a:endParaRPr sz="2000" b="1" dirty="0">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2000" dirty="0">
                <a:solidFill>
                  <a:srgbClr val="005A3C"/>
                </a:solidFill>
                <a:latin typeface="Cambria" panose="02040503050406030204" pitchFamily="18" charset="0"/>
                <a:ea typeface="Cambria" panose="02040503050406030204" pitchFamily="18" charset="0"/>
              </a:rPr>
              <a:t>141 Shares │$ 11,574.10</a:t>
            </a:r>
            <a:endParaRPr sz="2000" dirty="0">
              <a:solidFill>
                <a:srgbClr val="005A3C"/>
              </a:solidFill>
              <a:latin typeface="Cambria" panose="02040503050406030204" pitchFamily="18" charset="0"/>
              <a:ea typeface="Cambria" panose="02040503050406030204" pitchFamily="18" charset="0"/>
            </a:endParaRPr>
          </a:p>
        </p:txBody>
      </p:sp>
      <p:sp>
        <p:nvSpPr>
          <p:cNvPr id="279" name="Google Shape;279;p38"/>
          <p:cNvSpPr txBox="1"/>
          <p:nvPr/>
        </p:nvSpPr>
        <p:spPr>
          <a:xfrm>
            <a:off x="287250" y="1711500"/>
            <a:ext cx="4380600" cy="32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‘Ticker’ Price</a:t>
            </a:r>
            <a:endParaRPr b="1">
              <a:latin typeface="Calibri"/>
              <a:ea typeface="Calibri"/>
              <a:cs typeface="Calibri"/>
              <a:sym typeface="Calibri"/>
            </a:endParaRPr>
          </a:p>
        </p:txBody>
      </p:sp>
      <p:sp>
        <p:nvSpPr>
          <p:cNvPr id="280" name="Google Shape;280;p38"/>
          <p:cNvSpPr txBox="1"/>
          <p:nvPr/>
        </p:nvSpPr>
        <p:spPr>
          <a:xfrm>
            <a:off x="4874400" y="1053225"/>
            <a:ext cx="3891900" cy="3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This semester’s SAP class decided to purchase shares of Target Corp. stock in the beginning of February. In just three months’ time, the stock has grown by over 16%.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Part of the reason the stock has been rallying is because of a strong fourth quarter earnings report in March, the firm’s newly introduced one-day shipping model on its website, and on top of this, the company has been experiencing retail traffic gains. It is also worth noting that Barclay’s has also recently upgrade the company’s credit rating. All of the above is reason for the company’s incredible stock performance since the start of 2019.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200" dirty="0">
                <a:latin typeface="Cambria" panose="02040503050406030204" pitchFamily="18" charset="0"/>
                <a:ea typeface="Cambria" panose="02040503050406030204" pitchFamily="18" charset="0"/>
                <a:cs typeface="Calibri"/>
                <a:sym typeface="Calibri"/>
              </a:rPr>
              <a:t>Target Corp. is a dividend stock on the account of its consistent and high dividend, of which the company boasts over a 3% yield. The company is considered to operate in the consumer staples industry. </a:t>
            </a:r>
            <a:endParaRPr sz="12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dirty="0">
              <a:latin typeface="Cambria" panose="02040503050406030204" pitchFamily="18" charset="0"/>
              <a:ea typeface="Cambria" panose="02040503050406030204" pitchFamily="18" charset="0"/>
              <a:cs typeface="Calibri"/>
              <a:sym typeface="Calibri"/>
            </a:endParaRPr>
          </a:p>
        </p:txBody>
      </p:sp>
      <p:sp>
        <p:nvSpPr>
          <p:cNvPr id="281" name="Google Shape;281;p38"/>
          <p:cNvSpPr txBox="1"/>
          <p:nvPr/>
        </p:nvSpPr>
        <p:spPr>
          <a:xfrm>
            <a:off x="275400" y="721175"/>
            <a:ext cx="4392600" cy="2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Target | TGT</a:t>
            </a:r>
            <a:endParaRPr b="1" dirty="0">
              <a:latin typeface="Cambria" panose="02040503050406030204" pitchFamily="18" charset="0"/>
              <a:ea typeface="Cambria" panose="02040503050406030204" pitchFamily="18" charset="0"/>
              <a:cs typeface="Calibri"/>
              <a:sym typeface="Calibri"/>
            </a:endParaRPr>
          </a:p>
        </p:txBody>
      </p:sp>
      <p:pic>
        <p:nvPicPr>
          <p:cNvPr id="282" name="Google Shape;282;p38"/>
          <p:cNvPicPr preferRelativeResize="0"/>
          <p:nvPr/>
        </p:nvPicPr>
        <p:blipFill>
          <a:blip r:embed="rId3">
            <a:alphaModFix/>
          </a:blip>
          <a:stretch>
            <a:fillRect/>
          </a:stretch>
        </p:blipFill>
        <p:spPr>
          <a:xfrm>
            <a:off x="287250" y="1800375"/>
            <a:ext cx="4380600" cy="2640534"/>
          </a:xfrm>
          <a:prstGeom prst="rect">
            <a:avLst/>
          </a:prstGeom>
          <a:noFill/>
          <a:ln>
            <a:noFill/>
          </a:ln>
        </p:spPr>
      </p:pic>
      <p:sp>
        <p:nvSpPr>
          <p:cNvPr id="11" name="Google Shape;180;p18">
            <a:extLst>
              <a:ext uri="{FF2B5EF4-FFF2-40B4-BE49-F238E27FC236}">
                <a16:creationId xmlns:a16="http://schemas.microsoft.com/office/drawing/2014/main" id="{36FE52FF-3E6A-4849-A121-AA2DC5A69B2A}"/>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225375" y="342238"/>
            <a:ext cx="8696100" cy="762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Outperformers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latin typeface="+mj-lt"/>
            </a:endParaRPr>
          </a:p>
        </p:txBody>
      </p:sp>
      <p:sp>
        <p:nvSpPr>
          <p:cNvPr id="290" name="Google Shape;290;p39"/>
          <p:cNvSpPr/>
          <p:nvPr/>
        </p:nvSpPr>
        <p:spPr>
          <a:xfrm>
            <a:off x="275275" y="1104538"/>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005A3C"/>
                </a:solidFill>
                <a:latin typeface="Cambria" panose="02040503050406030204" pitchFamily="18" charset="0"/>
                <a:ea typeface="Cambria" panose="02040503050406030204" pitchFamily="18" charset="0"/>
              </a:rPr>
              <a:t>Position</a:t>
            </a:r>
            <a:endParaRPr sz="1800" b="1" dirty="0">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1800" dirty="0">
                <a:solidFill>
                  <a:srgbClr val="005A3C"/>
                </a:solidFill>
                <a:latin typeface="Cambria" panose="02040503050406030204" pitchFamily="18" charset="0"/>
                <a:ea typeface="Cambria" panose="02040503050406030204" pitchFamily="18" charset="0"/>
              </a:rPr>
              <a:t>300 Shares │$ 15,021</a:t>
            </a:r>
            <a:endParaRPr sz="1800" dirty="0">
              <a:solidFill>
                <a:srgbClr val="005A3C"/>
              </a:solidFill>
              <a:latin typeface="Cambria" panose="02040503050406030204" pitchFamily="18" charset="0"/>
              <a:ea typeface="Cambria" panose="02040503050406030204" pitchFamily="18" charset="0"/>
            </a:endParaRPr>
          </a:p>
        </p:txBody>
      </p:sp>
      <p:sp>
        <p:nvSpPr>
          <p:cNvPr id="291" name="Google Shape;291;p39"/>
          <p:cNvSpPr txBox="1"/>
          <p:nvPr/>
        </p:nvSpPr>
        <p:spPr>
          <a:xfrm>
            <a:off x="275275" y="1974800"/>
            <a:ext cx="4392600" cy="19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alibri"/>
              <a:ea typeface="Calibri"/>
              <a:cs typeface="Calibri"/>
              <a:sym typeface="Calibri"/>
            </a:endParaRPr>
          </a:p>
        </p:txBody>
      </p:sp>
      <p:sp>
        <p:nvSpPr>
          <p:cNvPr id="292" name="Google Shape;292;p39"/>
          <p:cNvSpPr txBox="1"/>
          <p:nvPr/>
        </p:nvSpPr>
        <p:spPr>
          <a:xfrm>
            <a:off x="5026725" y="878250"/>
            <a:ext cx="3891900" cy="3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latin typeface="Cambria" panose="02040503050406030204" pitchFamily="18" charset="0"/>
                <a:ea typeface="Cambria" panose="02040503050406030204" pitchFamily="18" charset="0"/>
                <a:cs typeface="Calibri"/>
                <a:sym typeface="Calibri"/>
              </a:rPr>
              <a:t>Delta Airlines stock was bought on February 19, 2019. Over the course of the semester, Delta’s stock price has increased 15.54%.</a:t>
            </a: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a:latin typeface="Cambria" panose="02040503050406030204" pitchFamily="18" charset="0"/>
                <a:ea typeface="Cambria" panose="02040503050406030204" pitchFamily="18" charset="0"/>
                <a:cs typeface="Calibri"/>
                <a:sym typeface="Calibri"/>
              </a:rPr>
              <a:t>Delta Airlines is a major American airline company, headquartered in Atlanta, Georgia. Delta operates in the Industrials Sector. Delta’s stock experienced some volatility from the end of February through March 2019 due to the Boeing 739 Maa airline crashes and other technical issues which impacted the whole airline industry. </a:t>
            </a: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Clr>
                <a:schemeClr val="dk1"/>
              </a:buClr>
              <a:buSzPts val="1100"/>
              <a:buFont typeface="Arial"/>
              <a:buNone/>
            </a:pPr>
            <a:r>
              <a:rPr lang="en" sz="1100">
                <a:solidFill>
                  <a:schemeClr val="dk1"/>
                </a:solidFill>
                <a:latin typeface="Cambria" panose="02040503050406030204" pitchFamily="18" charset="0"/>
                <a:ea typeface="Cambria" panose="02040503050406030204" pitchFamily="18" charset="0"/>
                <a:cs typeface="Calibri"/>
                <a:sym typeface="Calibri"/>
              </a:rPr>
              <a:t>Delta is a value stock. The stock price has seen major growth throughout April 2019. The catalysts for this growth include the announcement on April 2, 2019 that the company signed an 11-year renewal extending the firm’s exclusive Delta SkyMiles Credit Cards from American Express. Delta also reported first-quarter earnings on April 10, 2019 which beat analyst expectations. Deltas revenue climbed greater than the expected 4% to $10.472 billion and unit revenue climbed 2.4%. Delta has a 90 out of 99 Composite rating which makes the Delta Airlines stock the highest-rated out of all major U.S. airlines.</a:t>
            </a: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a:latin typeface="Cambria" panose="02040503050406030204" pitchFamily="18" charset="0"/>
              <a:ea typeface="Cambria" panose="02040503050406030204" pitchFamily="18" charset="0"/>
              <a:cs typeface="Calibri"/>
              <a:sym typeface="Calibri"/>
            </a:endParaRPr>
          </a:p>
        </p:txBody>
      </p:sp>
      <p:sp>
        <p:nvSpPr>
          <p:cNvPr id="293" name="Google Shape;293;p39"/>
          <p:cNvSpPr txBox="1"/>
          <p:nvPr/>
        </p:nvSpPr>
        <p:spPr>
          <a:xfrm>
            <a:off x="1293738" y="774600"/>
            <a:ext cx="2359500" cy="2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Delta Airlines | DAL</a:t>
            </a:r>
            <a:endParaRPr b="1" dirty="0">
              <a:latin typeface="Cambria" panose="02040503050406030204" pitchFamily="18" charset="0"/>
              <a:ea typeface="Cambria" panose="02040503050406030204" pitchFamily="18" charset="0"/>
              <a:cs typeface="Calibri"/>
              <a:sym typeface="Calibri"/>
            </a:endParaRPr>
          </a:p>
        </p:txBody>
      </p:sp>
      <p:pic>
        <p:nvPicPr>
          <p:cNvPr id="294" name="Google Shape;294;p39"/>
          <p:cNvPicPr preferRelativeResize="0"/>
          <p:nvPr/>
        </p:nvPicPr>
        <p:blipFill>
          <a:blip r:embed="rId3">
            <a:alphaModFix/>
          </a:blip>
          <a:stretch>
            <a:fillRect/>
          </a:stretch>
        </p:blipFill>
        <p:spPr>
          <a:xfrm>
            <a:off x="303900" y="1866838"/>
            <a:ext cx="4335350" cy="2605825"/>
          </a:xfrm>
          <a:prstGeom prst="rect">
            <a:avLst/>
          </a:prstGeom>
          <a:noFill/>
          <a:ln>
            <a:noFill/>
          </a:ln>
        </p:spPr>
      </p:pic>
      <p:sp>
        <p:nvSpPr>
          <p:cNvPr id="10" name="Google Shape;180;p18">
            <a:extLst>
              <a:ext uri="{FF2B5EF4-FFF2-40B4-BE49-F238E27FC236}">
                <a16:creationId xmlns:a16="http://schemas.microsoft.com/office/drawing/2014/main" id="{D3863231-413E-4FBD-AAE2-66669CD6BCC4}"/>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EE2C52-2201-4136-8DAD-06095EA180B3}"/>
              </a:ext>
            </a:extLst>
          </p:cNvPr>
          <p:cNvSpPr>
            <a:spLocks noGrp="1"/>
          </p:cNvSpPr>
          <p:nvPr>
            <p:ph type="sldNum" sz="quarter" idx="12"/>
          </p:nvPr>
        </p:nvSpPr>
        <p:spPr>
          <a:xfrm>
            <a:off x="8570904" y="4862444"/>
            <a:ext cx="381000" cy="171450"/>
          </a:xfrm>
        </p:spPr>
        <p:txBody>
          <a:bodyPr/>
          <a:lstStyle/>
          <a:p>
            <a:fld id="{C4C5411A-C02D-49EF-A313-6C2D6A9C6A32}" type="slidenum">
              <a:rPr lang="en-US" smtClean="0">
                <a:solidFill>
                  <a:prstClr val="black"/>
                </a:solidFill>
              </a:rPr>
              <a:pPr/>
              <a:t>7</a:t>
            </a:fld>
            <a:endParaRPr lang="en-US" dirty="0">
              <a:solidFill>
                <a:prstClr val="black"/>
              </a:solidFill>
            </a:endParaRPr>
          </a:p>
        </p:txBody>
      </p:sp>
      <p:sp>
        <p:nvSpPr>
          <p:cNvPr id="5" name="Google Shape;60;p14">
            <a:extLst>
              <a:ext uri="{FF2B5EF4-FFF2-40B4-BE49-F238E27FC236}">
                <a16:creationId xmlns:a16="http://schemas.microsoft.com/office/drawing/2014/main" id="{AA5CD73B-3306-4C73-9E99-D6759ACEA6EF}"/>
              </a:ext>
            </a:extLst>
          </p:cNvPr>
          <p:cNvSpPr txBox="1">
            <a:spLocks noGrp="1"/>
          </p:cNvSpPr>
          <p:nvPr>
            <p:ph type="title"/>
          </p:nvPr>
        </p:nvSpPr>
        <p:spPr>
          <a:xfrm>
            <a:off x="225595" y="367115"/>
            <a:ext cx="6345153" cy="555625"/>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300" b="1" dirty="0"/>
              <a:t>Major Indices Return</a:t>
            </a:r>
            <a:endParaRPr sz="2300" b="1" dirty="0"/>
          </a:p>
        </p:txBody>
      </p:sp>
      <p:sp>
        <p:nvSpPr>
          <p:cNvPr id="6" name="Google Shape;61;p14">
            <a:extLst>
              <a:ext uri="{FF2B5EF4-FFF2-40B4-BE49-F238E27FC236}">
                <a16:creationId xmlns:a16="http://schemas.microsoft.com/office/drawing/2014/main" id="{04EEAC4A-D63D-4514-9FCE-0666C37AD253}"/>
              </a:ext>
            </a:extLst>
          </p:cNvPr>
          <p:cNvSpPr txBox="1">
            <a:spLocks/>
          </p:cNvSpPr>
          <p:nvPr/>
        </p:nvSpPr>
        <p:spPr>
          <a:xfrm>
            <a:off x="1906850" y="1069975"/>
            <a:ext cx="4047900" cy="5895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lnSpc>
                <a:spcPct val="110000"/>
              </a:lnSpc>
              <a:spcBef>
                <a:spcPct val="20000"/>
              </a:spcBef>
              <a:buClr>
                <a:schemeClr val="accent2"/>
              </a:buClr>
              <a:buFont typeface="Arial" pitchFamily="34" charset="0"/>
              <a:buChar char="•"/>
              <a:defRPr sz="2000" kern="1200">
                <a:solidFill>
                  <a:schemeClr val="tx1"/>
                </a:solidFill>
                <a:latin typeface="+mn-lt"/>
                <a:ea typeface="+mn-ea"/>
                <a:cs typeface="+mn-cs"/>
              </a:defRPr>
            </a:lvl1pPr>
            <a:lvl2pPr marL="685783" indent="-288918" algn="l" defTabSz="914378" rtl="0" eaLnBrk="1" latinLnBrk="0" hangingPunct="1">
              <a:lnSpc>
                <a:spcPct val="110000"/>
              </a:lnSpc>
              <a:spcBef>
                <a:spcPct val="20000"/>
              </a:spcBef>
              <a:buClr>
                <a:schemeClr val="accent4"/>
              </a:buClr>
              <a:buFont typeface="Arial" pitchFamily="34" charset="0"/>
              <a:buChar char="–"/>
              <a:defRPr sz="1800" kern="1200">
                <a:solidFill>
                  <a:schemeClr val="tx1"/>
                </a:solidFill>
                <a:latin typeface="+mn-lt"/>
                <a:ea typeface="+mn-ea"/>
                <a:cs typeface="+mn-cs"/>
              </a:defRPr>
            </a:lvl2pPr>
            <a:lvl3pPr marL="974701" indent="-228594" algn="l" defTabSz="914378" rtl="0" eaLnBrk="1" latinLnBrk="0" hangingPunct="1">
              <a:lnSpc>
                <a:spcPct val="110000"/>
              </a:lnSpc>
              <a:spcBef>
                <a:spcPct val="20000"/>
              </a:spcBef>
              <a:buClr>
                <a:schemeClr val="accent4"/>
              </a:buClr>
              <a:buFont typeface="Arial" pitchFamily="34" charset="0"/>
              <a:buChar char="•"/>
              <a:defRPr sz="1400" kern="1200">
                <a:solidFill>
                  <a:schemeClr val="tx1"/>
                </a:solidFill>
                <a:latin typeface="+mn-lt"/>
                <a:ea typeface="+mn-ea"/>
                <a:cs typeface="+mn-cs"/>
              </a:defRPr>
            </a:lvl3pPr>
            <a:lvl4pPr marL="1257269" indent="-228594" algn="l" defTabSz="914378" rtl="0" eaLnBrk="1" latinLnBrk="0" hangingPunct="1">
              <a:lnSpc>
                <a:spcPct val="110000"/>
              </a:lnSpc>
              <a:spcBef>
                <a:spcPct val="20000"/>
              </a:spcBef>
              <a:buClr>
                <a:schemeClr val="accent4"/>
              </a:buClr>
              <a:buFont typeface="Arial" pitchFamily="34" charset="0"/>
              <a:buChar char="–"/>
              <a:defRPr sz="1400" kern="1200">
                <a:solidFill>
                  <a:schemeClr val="tx1"/>
                </a:solidFill>
                <a:latin typeface="+mn-lt"/>
                <a:ea typeface="+mn-ea"/>
                <a:cs typeface="+mn-cs"/>
              </a:defRPr>
            </a:lvl4pPr>
            <a:lvl5pPr marL="1257269" indent="0" algn="l" defTabSz="914378" rtl="0" eaLnBrk="1" latinLnBrk="0" hangingPunct="1">
              <a:lnSpc>
                <a:spcPct val="110000"/>
              </a:lnSpc>
              <a:spcBef>
                <a:spcPct val="20000"/>
              </a:spcBef>
              <a:buClr>
                <a:schemeClr val="accent4"/>
              </a:buClr>
              <a:buFont typeface="Arial" pitchFamily="34" charset="0"/>
              <a:buChar char="»"/>
              <a:defRPr sz="14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b="1" dirty="0">
                <a:solidFill>
                  <a:schemeClr val="bg2"/>
                </a:solidFill>
                <a:latin typeface="Cambria" panose="02040503050406030204" pitchFamily="18" charset="0"/>
                <a:ea typeface="Cambria" panose="02040503050406030204" pitchFamily="18" charset="0"/>
                <a:cs typeface="Calibri" panose="020F0502020204030204" pitchFamily="34" charset="0"/>
              </a:rPr>
              <a:t>Year to Date Return</a:t>
            </a:r>
          </a:p>
        </p:txBody>
      </p:sp>
      <p:sp>
        <p:nvSpPr>
          <p:cNvPr id="7" name="Google Shape;62;p14">
            <a:extLst>
              <a:ext uri="{FF2B5EF4-FFF2-40B4-BE49-F238E27FC236}">
                <a16:creationId xmlns:a16="http://schemas.microsoft.com/office/drawing/2014/main" id="{15A1ED9C-BDAB-493F-AB58-61D599849B65}"/>
              </a:ext>
            </a:extLst>
          </p:cNvPr>
          <p:cNvSpPr/>
          <p:nvPr/>
        </p:nvSpPr>
        <p:spPr>
          <a:xfrm>
            <a:off x="7337499" y="905144"/>
            <a:ext cx="1667175" cy="1048800"/>
          </a:xfrm>
          <a:prstGeom prst="roundRect">
            <a:avLst>
              <a:gd name="adj" fmla="val 16667"/>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63;p14">
            <a:extLst>
              <a:ext uri="{FF2B5EF4-FFF2-40B4-BE49-F238E27FC236}">
                <a16:creationId xmlns:a16="http://schemas.microsoft.com/office/drawing/2014/main" id="{143BD65F-0F5C-4112-9C22-C3137E3801EB}"/>
              </a:ext>
            </a:extLst>
          </p:cNvPr>
          <p:cNvSpPr txBox="1"/>
          <p:nvPr/>
        </p:nvSpPr>
        <p:spPr>
          <a:xfrm>
            <a:off x="7861624" y="825069"/>
            <a:ext cx="961089"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Cambria" panose="02040503050406030204" pitchFamily="18" charset="0"/>
                <a:ea typeface="Cambria" panose="02040503050406030204" pitchFamily="18" charset="0"/>
              </a:rPr>
              <a:t>S&amp;P</a:t>
            </a:r>
            <a:endParaRPr sz="1800" b="1" dirty="0">
              <a:latin typeface="Cambria" panose="02040503050406030204" pitchFamily="18" charset="0"/>
              <a:ea typeface="Cambria" panose="02040503050406030204" pitchFamily="18" charset="0"/>
            </a:endParaRPr>
          </a:p>
        </p:txBody>
      </p:sp>
      <p:sp>
        <p:nvSpPr>
          <p:cNvPr id="9" name="Google Shape;64;p14">
            <a:extLst>
              <a:ext uri="{FF2B5EF4-FFF2-40B4-BE49-F238E27FC236}">
                <a16:creationId xmlns:a16="http://schemas.microsoft.com/office/drawing/2014/main" id="{2ECAA5F9-C9E2-4E01-ABE2-C88F8EBDF801}"/>
              </a:ext>
            </a:extLst>
          </p:cNvPr>
          <p:cNvSpPr txBox="1"/>
          <p:nvPr/>
        </p:nvSpPr>
        <p:spPr>
          <a:xfrm>
            <a:off x="7861624" y="1273544"/>
            <a:ext cx="1180411"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Cambria" panose="02040503050406030204" pitchFamily="18" charset="0"/>
                <a:ea typeface="Cambria" panose="02040503050406030204" pitchFamily="18" charset="0"/>
              </a:rPr>
              <a:t>18.7%</a:t>
            </a:r>
            <a:endParaRPr sz="1800" b="1">
              <a:latin typeface="Cambria" panose="02040503050406030204" pitchFamily="18" charset="0"/>
              <a:ea typeface="Cambria" panose="02040503050406030204" pitchFamily="18" charset="0"/>
            </a:endParaRPr>
          </a:p>
        </p:txBody>
      </p:sp>
      <p:sp>
        <p:nvSpPr>
          <p:cNvPr id="10" name="Google Shape;65;p14">
            <a:extLst>
              <a:ext uri="{FF2B5EF4-FFF2-40B4-BE49-F238E27FC236}">
                <a16:creationId xmlns:a16="http://schemas.microsoft.com/office/drawing/2014/main" id="{00DB8E9C-9715-413B-B88B-3F7834136CC4}"/>
              </a:ext>
            </a:extLst>
          </p:cNvPr>
          <p:cNvSpPr/>
          <p:nvPr/>
        </p:nvSpPr>
        <p:spPr>
          <a:xfrm>
            <a:off x="7438025" y="1195394"/>
            <a:ext cx="423600" cy="624600"/>
          </a:xfrm>
          <a:prstGeom prst="upArrow">
            <a:avLst>
              <a:gd name="adj1" fmla="val 50000"/>
              <a:gd name="adj2" fmla="val 5000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1" name="Google Shape;66;p14">
            <a:extLst>
              <a:ext uri="{FF2B5EF4-FFF2-40B4-BE49-F238E27FC236}">
                <a16:creationId xmlns:a16="http://schemas.microsoft.com/office/drawing/2014/main" id="{0C2D151F-E8A0-48D4-BC48-FF8C6316FC4D}"/>
              </a:ext>
            </a:extLst>
          </p:cNvPr>
          <p:cNvSpPr/>
          <p:nvPr/>
        </p:nvSpPr>
        <p:spPr>
          <a:xfrm>
            <a:off x="7337500" y="2284182"/>
            <a:ext cx="1527900" cy="1048800"/>
          </a:xfrm>
          <a:prstGeom prst="roundRect">
            <a:avLst>
              <a:gd name="adj" fmla="val 16667"/>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b="1" u="sng">
              <a:solidFill>
                <a:schemeClr val="dk1"/>
              </a:solidFill>
            </a:endParaRPr>
          </a:p>
        </p:txBody>
      </p:sp>
      <p:sp>
        <p:nvSpPr>
          <p:cNvPr id="12" name="Google Shape;67;p14">
            <a:extLst>
              <a:ext uri="{FF2B5EF4-FFF2-40B4-BE49-F238E27FC236}">
                <a16:creationId xmlns:a16="http://schemas.microsoft.com/office/drawing/2014/main" id="{0DBFBA48-5739-4E06-8A10-DE19ED664F57}"/>
              </a:ext>
            </a:extLst>
          </p:cNvPr>
          <p:cNvSpPr/>
          <p:nvPr/>
        </p:nvSpPr>
        <p:spPr>
          <a:xfrm>
            <a:off x="7337500" y="3663244"/>
            <a:ext cx="1527900" cy="1048800"/>
          </a:xfrm>
          <a:prstGeom prst="roundRect">
            <a:avLst>
              <a:gd name="adj" fmla="val 16667"/>
            </a:avLst>
          </a:prstGeom>
          <a:solidFill>
            <a:schemeClr val="bg1"/>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8;p14">
            <a:extLst>
              <a:ext uri="{FF2B5EF4-FFF2-40B4-BE49-F238E27FC236}">
                <a16:creationId xmlns:a16="http://schemas.microsoft.com/office/drawing/2014/main" id="{FAA02BA8-C446-4578-BC65-C6FFFD88E505}"/>
              </a:ext>
            </a:extLst>
          </p:cNvPr>
          <p:cNvSpPr/>
          <p:nvPr/>
        </p:nvSpPr>
        <p:spPr>
          <a:xfrm>
            <a:off x="7438025" y="2496282"/>
            <a:ext cx="423600" cy="624600"/>
          </a:xfrm>
          <a:prstGeom prst="upArrow">
            <a:avLst>
              <a:gd name="adj1" fmla="val 50000"/>
              <a:gd name="adj2" fmla="val 5000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4" name="Google Shape;69;p14">
            <a:extLst>
              <a:ext uri="{FF2B5EF4-FFF2-40B4-BE49-F238E27FC236}">
                <a16:creationId xmlns:a16="http://schemas.microsoft.com/office/drawing/2014/main" id="{81271911-FAE8-411B-A26C-02345730925F}"/>
              </a:ext>
            </a:extLst>
          </p:cNvPr>
          <p:cNvSpPr/>
          <p:nvPr/>
        </p:nvSpPr>
        <p:spPr>
          <a:xfrm>
            <a:off x="7438025" y="3986644"/>
            <a:ext cx="423600" cy="624600"/>
          </a:xfrm>
          <a:prstGeom prst="upArrow">
            <a:avLst>
              <a:gd name="adj1" fmla="val 50000"/>
              <a:gd name="adj2" fmla="val 5000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15" name="Google Shape;70;p14">
            <a:extLst>
              <a:ext uri="{FF2B5EF4-FFF2-40B4-BE49-F238E27FC236}">
                <a16:creationId xmlns:a16="http://schemas.microsoft.com/office/drawing/2014/main" id="{64856484-92D5-463B-9FE4-BC0A301A2540}"/>
              </a:ext>
            </a:extLst>
          </p:cNvPr>
          <p:cNvSpPr txBox="1"/>
          <p:nvPr/>
        </p:nvSpPr>
        <p:spPr>
          <a:xfrm>
            <a:off x="7906174" y="2221769"/>
            <a:ext cx="863867"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Cambria" panose="02040503050406030204" pitchFamily="18" charset="0"/>
                <a:ea typeface="Cambria" panose="02040503050406030204" pitchFamily="18" charset="0"/>
              </a:rPr>
              <a:t>DJI</a:t>
            </a:r>
            <a:endParaRPr sz="1800" b="1">
              <a:latin typeface="Cambria" panose="02040503050406030204" pitchFamily="18" charset="0"/>
              <a:ea typeface="Cambria" panose="02040503050406030204" pitchFamily="18" charset="0"/>
            </a:endParaRPr>
          </a:p>
        </p:txBody>
      </p:sp>
      <p:sp>
        <p:nvSpPr>
          <p:cNvPr id="16" name="Google Shape;71;p14">
            <a:extLst>
              <a:ext uri="{FF2B5EF4-FFF2-40B4-BE49-F238E27FC236}">
                <a16:creationId xmlns:a16="http://schemas.microsoft.com/office/drawing/2014/main" id="{71B7C12D-B3F7-4CBD-A663-42D973B44E72}"/>
              </a:ext>
            </a:extLst>
          </p:cNvPr>
          <p:cNvSpPr txBox="1"/>
          <p:nvPr/>
        </p:nvSpPr>
        <p:spPr>
          <a:xfrm>
            <a:off x="7861624" y="2625669"/>
            <a:ext cx="961089"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Cambria" panose="02040503050406030204" pitchFamily="18" charset="0"/>
                <a:ea typeface="Cambria" panose="02040503050406030204" pitchFamily="18" charset="0"/>
              </a:rPr>
              <a:t>16.6%</a:t>
            </a:r>
            <a:endParaRPr sz="1800" b="1">
              <a:latin typeface="Cambria" panose="02040503050406030204" pitchFamily="18" charset="0"/>
              <a:ea typeface="Cambria" panose="02040503050406030204" pitchFamily="18" charset="0"/>
            </a:endParaRPr>
          </a:p>
        </p:txBody>
      </p:sp>
      <p:sp>
        <p:nvSpPr>
          <p:cNvPr id="17" name="Google Shape;73;p14">
            <a:extLst>
              <a:ext uri="{FF2B5EF4-FFF2-40B4-BE49-F238E27FC236}">
                <a16:creationId xmlns:a16="http://schemas.microsoft.com/office/drawing/2014/main" id="{40BF483A-2FD8-4B00-A0D0-1DA17C2A4720}"/>
              </a:ext>
            </a:extLst>
          </p:cNvPr>
          <p:cNvSpPr txBox="1"/>
          <p:nvPr/>
        </p:nvSpPr>
        <p:spPr>
          <a:xfrm>
            <a:off x="7716575" y="3663244"/>
            <a:ext cx="107075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NASDAQ</a:t>
            </a:r>
            <a:endParaRPr b="1" dirty="0">
              <a:latin typeface="Cambria" panose="02040503050406030204" pitchFamily="18" charset="0"/>
              <a:ea typeface="Cambria" panose="02040503050406030204" pitchFamily="18" charset="0"/>
            </a:endParaRPr>
          </a:p>
        </p:txBody>
      </p:sp>
      <p:sp>
        <p:nvSpPr>
          <p:cNvPr id="18" name="Google Shape;74;p14">
            <a:extLst>
              <a:ext uri="{FF2B5EF4-FFF2-40B4-BE49-F238E27FC236}">
                <a16:creationId xmlns:a16="http://schemas.microsoft.com/office/drawing/2014/main" id="{60EE1BE6-E926-4A1F-A5B8-DCCC1BEC7682}"/>
              </a:ext>
            </a:extLst>
          </p:cNvPr>
          <p:cNvSpPr txBox="1"/>
          <p:nvPr/>
        </p:nvSpPr>
        <p:spPr>
          <a:xfrm>
            <a:off x="7895175" y="4144844"/>
            <a:ext cx="107075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Cambria" panose="02040503050406030204" pitchFamily="18" charset="0"/>
                <a:ea typeface="Cambria" panose="02040503050406030204" pitchFamily="18" charset="0"/>
              </a:rPr>
              <a:t>23.78%</a:t>
            </a:r>
            <a:endParaRPr sz="1800" b="1">
              <a:latin typeface="Cambria" panose="02040503050406030204" pitchFamily="18" charset="0"/>
              <a:ea typeface="Cambria" panose="02040503050406030204" pitchFamily="18" charset="0"/>
            </a:endParaRPr>
          </a:p>
        </p:txBody>
      </p:sp>
      <p:pic>
        <p:nvPicPr>
          <p:cNvPr id="20" name="Google Shape;75;p14">
            <a:extLst>
              <a:ext uri="{FF2B5EF4-FFF2-40B4-BE49-F238E27FC236}">
                <a16:creationId xmlns:a16="http://schemas.microsoft.com/office/drawing/2014/main" id="{84EF85EF-0874-45CD-A070-1A4D0BFAFAEB}"/>
              </a:ext>
            </a:extLst>
          </p:cNvPr>
          <p:cNvPicPr preferRelativeResize="0"/>
          <p:nvPr/>
        </p:nvPicPr>
        <p:blipFill>
          <a:blip r:embed="rId2">
            <a:alphaModFix/>
          </a:blip>
          <a:stretch>
            <a:fillRect/>
          </a:stretch>
        </p:blipFill>
        <p:spPr>
          <a:xfrm>
            <a:off x="19227" y="1953944"/>
            <a:ext cx="7279523" cy="2488524"/>
          </a:xfrm>
          <a:prstGeom prst="rect">
            <a:avLst/>
          </a:prstGeom>
          <a:noFill/>
          <a:ln>
            <a:noFill/>
          </a:ln>
        </p:spPr>
      </p:pic>
    </p:spTree>
    <p:extLst>
      <p:ext uri="{BB962C8B-B14F-4D97-AF65-F5344CB8AC3E}">
        <p14:creationId xmlns:p14="http://schemas.microsoft.com/office/powerpoint/2010/main" val="2013102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0"/>
          <p:cNvSpPr txBox="1">
            <a:spLocks noGrp="1"/>
          </p:cNvSpPr>
          <p:nvPr>
            <p:ph type="title"/>
          </p:nvPr>
        </p:nvSpPr>
        <p:spPr>
          <a:xfrm>
            <a:off x="222600" y="342226"/>
            <a:ext cx="8696100" cy="762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Outperformers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latin typeface="+mj-lt"/>
            </a:endParaRPr>
          </a:p>
        </p:txBody>
      </p:sp>
      <p:sp>
        <p:nvSpPr>
          <p:cNvPr id="301" name="Google Shape;301;p40"/>
          <p:cNvSpPr/>
          <p:nvPr/>
        </p:nvSpPr>
        <p:spPr>
          <a:xfrm>
            <a:off x="275275" y="1104538"/>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005A3C"/>
                </a:solidFill>
                <a:latin typeface="Cambria" panose="02040503050406030204" pitchFamily="18" charset="0"/>
                <a:ea typeface="Cambria" panose="02040503050406030204" pitchFamily="18" charset="0"/>
              </a:rPr>
              <a:t>Position</a:t>
            </a:r>
            <a:endParaRPr sz="1800" b="1" dirty="0">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1800" dirty="0">
                <a:solidFill>
                  <a:srgbClr val="005A3C"/>
                </a:solidFill>
                <a:latin typeface="Cambria" panose="02040503050406030204" pitchFamily="18" charset="0"/>
                <a:ea typeface="Cambria" panose="02040503050406030204" pitchFamily="18" charset="0"/>
              </a:rPr>
              <a:t>140 Shares │$ 14,883.40</a:t>
            </a:r>
            <a:endParaRPr sz="1800" dirty="0">
              <a:solidFill>
                <a:srgbClr val="005A3C"/>
              </a:solidFill>
              <a:latin typeface="Cambria" panose="02040503050406030204" pitchFamily="18" charset="0"/>
              <a:ea typeface="Cambria" panose="02040503050406030204" pitchFamily="18" charset="0"/>
            </a:endParaRPr>
          </a:p>
        </p:txBody>
      </p:sp>
      <p:sp>
        <p:nvSpPr>
          <p:cNvPr id="302" name="Google Shape;302;p40"/>
          <p:cNvSpPr txBox="1"/>
          <p:nvPr/>
        </p:nvSpPr>
        <p:spPr>
          <a:xfrm>
            <a:off x="275275" y="1974800"/>
            <a:ext cx="4392600" cy="19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Calibri"/>
              <a:ea typeface="Calibri"/>
              <a:cs typeface="Calibri"/>
              <a:sym typeface="Calibri"/>
            </a:endParaRPr>
          </a:p>
        </p:txBody>
      </p:sp>
      <p:sp>
        <p:nvSpPr>
          <p:cNvPr id="303" name="Google Shape;303;p40"/>
          <p:cNvSpPr txBox="1"/>
          <p:nvPr/>
        </p:nvSpPr>
        <p:spPr>
          <a:xfrm>
            <a:off x="5026800" y="1053225"/>
            <a:ext cx="3891900" cy="3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dk1"/>
                </a:solidFill>
                <a:latin typeface="Cambria" panose="02040503050406030204" pitchFamily="18" charset="0"/>
                <a:ea typeface="Cambria" panose="02040503050406030204" pitchFamily="18" charset="0"/>
                <a:cs typeface="Calibri"/>
                <a:sym typeface="Calibri"/>
              </a:rPr>
              <a:t>Microsoft stock was bought on February 19, 2019. Over the course of the semester, the stock saw a return of 14.32%. </a:t>
            </a:r>
            <a:endParaRPr sz="1100" dirty="0">
              <a:solidFill>
                <a:schemeClr val="dk1"/>
              </a:solidFill>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solidFill>
                <a:schemeClr val="dk1"/>
              </a:solidFill>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solidFill>
                  <a:schemeClr val="dk1"/>
                </a:solidFill>
                <a:latin typeface="Cambria" panose="02040503050406030204" pitchFamily="18" charset="0"/>
                <a:ea typeface="Cambria" panose="02040503050406030204" pitchFamily="18" charset="0"/>
                <a:cs typeface="Calibri"/>
                <a:sym typeface="Calibri"/>
              </a:rPr>
              <a:t>Microsoft is a technology company with a large focus on software and cloud computing. Microsoft’s stock price has gradually increased over the past two months. This is largely due to solid growth in its software businesses and increasing gains in cloud computing with Microsoft Azure.</a:t>
            </a:r>
            <a:endParaRPr sz="1100" dirty="0">
              <a:solidFill>
                <a:schemeClr val="dk1"/>
              </a:solidFill>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solidFill>
                <a:schemeClr val="dk1"/>
              </a:solidFill>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solidFill>
                  <a:schemeClr val="dk1"/>
                </a:solidFill>
                <a:latin typeface="Cambria" panose="02040503050406030204" pitchFamily="18" charset="0"/>
                <a:ea typeface="Cambria" panose="02040503050406030204" pitchFamily="18" charset="0"/>
                <a:cs typeface="Calibri"/>
                <a:sym typeface="Calibri"/>
              </a:rPr>
              <a:t>Mic</a:t>
            </a:r>
            <a:r>
              <a:rPr lang="en" sz="1100" dirty="0">
                <a:latin typeface="Cambria" panose="02040503050406030204" pitchFamily="18" charset="0"/>
                <a:ea typeface="Cambria" panose="02040503050406030204" pitchFamily="18" charset="0"/>
                <a:cs typeface="Calibri"/>
                <a:sym typeface="Calibri"/>
              </a:rPr>
              <a:t>rosoft is a growth st</a:t>
            </a:r>
            <a:r>
              <a:rPr lang="en" sz="1100" dirty="0">
                <a:solidFill>
                  <a:schemeClr val="dk1"/>
                </a:solidFill>
                <a:latin typeface="Cambria" panose="02040503050406030204" pitchFamily="18" charset="0"/>
                <a:ea typeface="Cambria" panose="02040503050406030204" pitchFamily="18" charset="0"/>
                <a:cs typeface="Calibri"/>
                <a:sym typeface="Calibri"/>
              </a:rPr>
              <a:t>ock. The firm’s third-quarter results beat performance expectations. Microsoft announced $30.6 billion in revenue, up 14% compared with over a year ago, and $8.8 billion in profits which is up 19%. Microsoft’s cloud business drove these results with Microsoft Azure sales up 73% compared with last quarter. Microsoft sees future growth in its cloud computing business as it is an integral part of its growth strategy as the firm continues to invest in the cloud and IoT.</a:t>
            </a:r>
            <a:endParaRPr sz="1100" dirty="0">
              <a:solidFill>
                <a:schemeClr val="dk1"/>
              </a:solidFill>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solidFill>
                <a:schemeClr val="dk1"/>
              </a:solidFill>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dirty="0">
              <a:latin typeface="Cambria" panose="02040503050406030204" pitchFamily="18" charset="0"/>
              <a:ea typeface="Cambria" panose="02040503050406030204" pitchFamily="18" charset="0"/>
              <a:cs typeface="Calibri"/>
              <a:sym typeface="Calibri"/>
            </a:endParaRPr>
          </a:p>
        </p:txBody>
      </p:sp>
      <p:sp>
        <p:nvSpPr>
          <p:cNvPr id="304" name="Google Shape;304;p40"/>
          <p:cNvSpPr txBox="1"/>
          <p:nvPr/>
        </p:nvSpPr>
        <p:spPr>
          <a:xfrm>
            <a:off x="1137924" y="793576"/>
            <a:ext cx="2667300" cy="2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Microsoft Corporation | MSFT</a:t>
            </a:r>
            <a:endParaRPr b="1" dirty="0">
              <a:latin typeface="Cambria" panose="02040503050406030204" pitchFamily="18" charset="0"/>
              <a:ea typeface="Cambria" panose="02040503050406030204" pitchFamily="18" charset="0"/>
              <a:cs typeface="Calibri"/>
              <a:sym typeface="Calibri"/>
            </a:endParaRPr>
          </a:p>
        </p:txBody>
      </p:sp>
      <p:pic>
        <p:nvPicPr>
          <p:cNvPr id="305" name="Google Shape;305;p40"/>
          <p:cNvPicPr preferRelativeResize="0"/>
          <p:nvPr/>
        </p:nvPicPr>
        <p:blipFill>
          <a:blip r:embed="rId3">
            <a:alphaModFix/>
          </a:blip>
          <a:stretch>
            <a:fillRect/>
          </a:stretch>
        </p:blipFill>
        <p:spPr>
          <a:xfrm>
            <a:off x="275275" y="1974825"/>
            <a:ext cx="4392599" cy="2640236"/>
          </a:xfrm>
          <a:prstGeom prst="rect">
            <a:avLst/>
          </a:prstGeom>
          <a:noFill/>
          <a:ln>
            <a:noFill/>
          </a:ln>
        </p:spPr>
      </p:pic>
      <p:sp>
        <p:nvSpPr>
          <p:cNvPr id="10" name="Google Shape;180;p18">
            <a:extLst>
              <a:ext uri="{FF2B5EF4-FFF2-40B4-BE49-F238E27FC236}">
                <a16:creationId xmlns:a16="http://schemas.microsoft.com/office/drawing/2014/main" id="{37B15F71-1077-406D-ACE4-768ED28C5122}"/>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p:cNvSpPr txBox="1">
            <a:spLocks noGrp="1"/>
          </p:cNvSpPr>
          <p:nvPr>
            <p:ph type="title"/>
          </p:nvPr>
        </p:nvSpPr>
        <p:spPr>
          <a:xfrm>
            <a:off x="222525" y="415700"/>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Underperformers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latin typeface="+mj-lt"/>
            </a:endParaRPr>
          </a:p>
        </p:txBody>
      </p:sp>
      <p:sp>
        <p:nvSpPr>
          <p:cNvPr id="312" name="Google Shape;312;p41"/>
          <p:cNvSpPr/>
          <p:nvPr/>
        </p:nvSpPr>
        <p:spPr>
          <a:xfrm>
            <a:off x="925350" y="900650"/>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HCA</a:t>
            </a:r>
            <a:endParaRPr sz="1200" b="1"/>
          </a:p>
          <a:p>
            <a:pPr marL="0" lvl="0" indent="0" algn="l"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ctr" rtl="0">
              <a:spcBef>
                <a:spcPts val="0"/>
              </a:spcBef>
              <a:spcAft>
                <a:spcPts val="0"/>
              </a:spcAft>
              <a:buNone/>
            </a:pPr>
            <a:r>
              <a:rPr lang="en" sz="900"/>
              <a:t>Return: -10.92%</a:t>
            </a:r>
            <a:endParaRPr sz="900"/>
          </a:p>
          <a:p>
            <a:pPr marL="0" lvl="0" indent="0" algn="ctr" rtl="0">
              <a:spcBef>
                <a:spcPts val="0"/>
              </a:spcBef>
              <a:spcAft>
                <a:spcPts val="0"/>
              </a:spcAft>
              <a:buNone/>
            </a:pPr>
            <a:r>
              <a:rPr lang="en" sz="900" i="1"/>
              <a:t>Sellinger Applied Portfolio Fund</a:t>
            </a:r>
            <a:endParaRPr sz="900" i="1"/>
          </a:p>
        </p:txBody>
      </p:sp>
      <p:pic>
        <p:nvPicPr>
          <p:cNvPr id="313" name="Google Shape;313;p41"/>
          <p:cNvPicPr preferRelativeResize="0"/>
          <p:nvPr/>
        </p:nvPicPr>
        <p:blipFill>
          <a:blip r:embed="rId3">
            <a:alphaModFix/>
          </a:blip>
          <a:stretch>
            <a:fillRect/>
          </a:stretch>
        </p:blipFill>
        <p:spPr>
          <a:xfrm>
            <a:off x="1101288" y="1271113"/>
            <a:ext cx="1563624" cy="1033272"/>
          </a:xfrm>
          <a:prstGeom prst="rect">
            <a:avLst/>
          </a:prstGeom>
          <a:noFill/>
          <a:ln>
            <a:noFill/>
          </a:ln>
        </p:spPr>
      </p:pic>
      <p:sp>
        <p:nvSpPr>
          <p:cNvPr id="314" name="Google Shape;314;p41"/>
          <p:cNvSpPr/>
          <p:nvPr/>
        </p:nvSpPr>
        <p:spPr>
          <a:xfrm>
            <a:off x="3614250" y="900650"/>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Keycorp</a:t>
            </a:r>
            <a:endParaRPr sz="1200" b="1"/>
          </a:p>
          <a:p>
            <a:pPr marL="0" lvl="0" indent="0" algn="l"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ctr" rtl="0">
              <a:spcBef>
                <a:spcPts val="0"/>
              </a:spcBef>
              <a:spcAft>
                <a:spcPts val="0"/>
              </a:spcAft>
              <a:buNone/>
            </a:pPr>
            <a:r>
              <a:rPr lang="en" sz="900"/>
              <a:t>Return: -5.09%</a:t>
            </a:r>
            <a:endParaRPr sz="900"/>
          </a:p>
          <a:p>
            <a:pPr marL="0" lvl="0" indent="0" algn="ctr" rtl="0">
              <a:spcBef>
                <a:spcPts val="0"/>
              </a:spcBef>
              <a:spcAft>
                <a:spcPts val="0"/>
              </a:spcAft>
              <a:buNone/>
            </a:pPr>
            <a:r>
              <a:rPr lang="en" sz="900" i="1"/>
              <a:t>Sellinger Applied Portfolio Fund</a:t>
            </a:r>
            <a:endParaRPr sz="900" i="1"/>
          </a:p>
        </p:txBody>
      </p:sp>
      <p:pic>
        <p:nvPicPr>
          <p:cNvPr id="315" name="Google Shape;315;p41"/>
          <p:cNvPicPr preferRelativeResize="0"/>
          <p:nvPr/>
        </p:nvPicPr>
        <p:blipFill>
          <a:blip r:embed="rId4">
            <a:alphaModFix/>
          </a:blip>
          <a:stretch>
            <a:fillRect/>
          </a:stretch>
        </p:blipFill>
        <p:spPr>
          <a:xfrm>
            <a:off x="3790188" y="1271112"/>
            <a:ext cx="1563625" cy="1033272"/>
          </a:xfrm>
          <a:prstGeom prst="rect">
            <a:avLst/>
          </a:prstGeom>
          <a:noFill/>
          <a:ln>
            <a:noFill/>
          </a:ln>
        </p:spPr>
      </p:pic>
      <p:sp>
        <p:nvSpPr>
          <p:cNvPr id="316" name="Google Shape;316;p41"/>
          <p:cNvSpPr/>
          <p:nvPr/>
        </p:nvSpPr>
        <p:spPr>
          <a:xfrm>
            <a:off x="6303150" y="900650"/>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Welltower</a:t>
            </a:r>
            <a:endParaRPr sz="1200" b="1"/>
          </a:p>
          <a:p>
            <a:pPr marL="0" lvl="0" indent="0" algn="l"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ctr" rtl="0">
              <a:spcBef>
                <a:spcPts val="0"/>
              </a:spcBef>
              <a:spcAft>
                <a:spcPts val="0"/>
              </a:spcAft>
              <a:buNone/>
            </a:pPr>
            <a:r>
              <a:rPr lang="en" sz="900"/>
              <a:t>Return: -2.47%</a:t>
            </a:r>
            <a:endParaRPr sz="900"/>
          </a:p>
          <a:p>
            <a:pPr marL="0" lvl="0" indent="0" algn="ctr" rtl="0">
              <a:spcBef>
                <a:spcPts val="0"/>
              </a:spcBef>
              <a:spcAft>
                <a:spcPts val="0"/>
              </a:spcAft>
              <a:buNone/>
            </a:pPr>
            <a:r>
              <a:rPr lang="en" sz="900" i="1"/>
              <a:t>Sellinger Applied Portfolio Fund</a:t>
            </a:r>
            <a:endParaRPr sz="900" i="1"/>
          </a:p>
        </p:txBody>
      </p:sp>
      <p:pic>
        <p:nvPicPr>
          <p:cNvPr id="317" name="Google Shape;317;p41"/>
          <p:cNvPicPr preferRelativeResize="0"/>
          <p:nvPr/>
        </p:nvPicPr>
        <p:blipFill>
          <a:blip r:embed="rId5">
            <a:alphaModFix/>
          </a:blip>
          <a:stretch>
            <a:fillRect/>
          </a:stretch>
        </p:blipFill>
        <p:spPr>
          <a:xfrm>
            <a:off x="6479087" y="1271113"/>
            <a:ext cx="1563624" cy="1033272"/>
          </a:xfrm>
          <a:prstGeom prst="rect">
            <a:avLst/>
          </a:prstGeom>
          <a:noFill/>
          <a:ln>
            <a:noFill/>
          </a:ln>
        </p:spPr>
      </p:pic>
      <p:sp>
        <p:nvSpPr>
          <p:cNvPr id="318" name="Google Shape;318;p41"/>
          <p:cNvSpPr/>
          <p:nvPr/>
        </p:nvSpPr>
        <p:spPr>
          <a:xfrm>
            <a:off x="2252100" y="2833963"/>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Wal-Mart</a:t>
            </a:r>
            <a:endParaRPr sz="1200" b="1"/>
          </a:p>
          <a:p>
            <a:pPr marL="0" lvl="0" indent="0" algn="l"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ctr" rtl="0">
              <a:spcBef>
                <a:spcPts val="0"/>
              </a:spcBef>
              <a:spcAft>
                <a:spcPts val="0"/>
              </a:spcAft>
              <a:buNone/>
            </a:pPr>
            <a:r>
              <a:rPr lang="en" sz="900"/>
              <a:t>Return: -1.75%</a:t>
            </a:r>
            <a:endParaRPr sz="900"/>
          </a:p>
          <a:p>
            <a:pPr marL="0" lvl="0" indent="0" algn="ctr" rtl="0">
              <a:spcBef>
                <a:spcPts val="0"/>
              </a:spcBef>
              <a:spcAft>
                <a:spcPts val="0"/>
              </a:spcAft>
              <a:buNone/>
            </a:pPr>
            <a:r>
              <a:rPr lang="en" sz="900" i="1"/>
              <a:t>Sellinger Applied Portfolio Fund</a:t>
            </a:r>
            <a:endParaRPr sz="900" i="1"/>
          </a:p>
        </p:txBody>
      </p:sp>
      <p:pic>
        <p:nvPicPr>
          <p:cNvPr id="319" name="Google Shape;319;p41"/>
          <p:cNvPicPr preferRelativeResize="0"/>
          <p:nvPr/>
        </p:nvPicPr>
        <p:blipFill>
          <a:blip r:embed="rId6">
            <a:alphaModFix/>
          </a:blip>
          <a:stretch>
            <a:fillRect/>
          </a:stretch>
        </p:blipFill>
        <p:spPr>
          <a:xfrm>
            <a:off x="2428038" y="3204425"/>
            <a:ext cx="1563624" cy="1033272"/>
          </a:xfrm>
          <a:prstGeom prst="rect">
            <a:avLst/>
          </a:prstGeom>
          <a:noFill/>
          <a:ln>
            <a:noFill/>
          </a:ln>
        </p:spPr>
      </p:pic>
      <p:sp>
        <p:nvSpPr>
          <p:cNvPr id="320" name="Google Shape;320;p41"/>
          <p:cNvSpPr/>
          <p:nvPr/>
        </p:nvSpPr>
        <p:spPr>
          <a:xfrm>
            <a:off x="4980400" y="2833963"/>
            <a:ext cx="1915500" cy="177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Estee Lauder</a:t>
            </a:r>
            <a:endParaRPr sz="1200" b="1"/>
          </a:p>
          <a:p>
            <a:pPr marL="0" lvl="0" indent="0" algn="l"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ctr" rtl="0">
              <a:spcBef>
                <a:spcPts val="0"/>
              </a:spcBef>
              <a:spcAft>
                <a:spcPts val="0"/>
              </a:spcAft>
              <a:buNone/>
            </a:pPr>
            <a:r>
              <a:rPr lang="en" sz="900"/>
              <a:t>Return: -0.48%</a:t>
            </a:r>
            <a:endParaRPr sz="900"/>
          </a:p>
          <a:p>
            <a:pPr marL="0" lvl="0" indent="0" algn="ctr" rtl="0">
              <a:spcBef>
                <a:spcPts val="0"/>
              </a:spcBef>
              <a:spcAft>
                <a:spcPts val="0"/>
              </a:spcAft>
              <a:buNone/>
            </a:pPr>
            <a:r>
              <a:rPr lang="en" sz="900" i="1"/>
              <a:t>Sellinger Applied Portfolio Fund</a:t>
            </a:r>
            <a:endParaRPr sz="900" i="1"/>
          </a:p>
        </p:txBody>
      </p:sp>
      <p:pic>
        <p:nvPicPr>
          <p:cNvPr id="321" name="Google Shape;321;p41"/>
          <p:cNvPicPr preferRelativeResize="0"/>
          <p:nvPr/>
        </p:nvPicPr>
        <p:blipFill>
          <a:blip r:embed="rId7">
            <a:alphaModFix/>
          </a:blip>
          <a:stretch>
            <a:fillRect/>
          </a:stretch>
        </p:blipFill>
        <p:spPr>
          <a:xfrm>
            <a:off x="5156338" y="3204425"/>
            <a:ext cx="1563624" cy="1033271"/>
          </a:xfrm>
          <a:prstGeom prst="rect">
            <a:avLst/>
          </a:prstGeom>
          <a:noFill/>
          <a:ln>
            <a:noFill/>
          </a:ln>
        </p:spPr>
      </p:pic>
      <p:sp>
        <p:nvSpPr>
          <p:cNvPr id="15" name="Google Shape;180;p18">
            <a:extLst>
              <a:ext uri="{FF2B5EF4-FFF2-40B4-BE49-F238E27FC236}">
                <a16:creationId xmlns:a16="http://schemas.microsoft.com/office/drawing/2014/main" id="{8B17D450-7BDF-4341-A923-A0BEDA4D8238}"/>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2"/>
          <p:cNvSpPr txBox="1">
            <a:spLocks noGrp="1"/>
          </p:cNvSpPr>
          <p:nvPr>
            <p:ph type="title"/>
          </p:nvPr>
        </p:nvSpPr>
        <p:spPr>
          <a:xfrm>
            <a:off x="222525" y="415700"/>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Underperformers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latin typeface="+mj-lt"/>
            </a:endParaRPr>
          </a:p>
        </p:txBody>
      </p:sp>
      <p:sp>
        <p:nvSpPr>
          <p:cNvPr id="328" name="Google Shape;328;p42"/>
          <p:cNvSpPr/>
          <p:nvPr/>
        </p:nvSpPr>
        <p:spPr>
          <a:xfrm>
            <a:off x="275275" y="1151425"/>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005A3C"/>
                </a:solidFill>
                <a:latin typeface="Cambria" panose="02040503050406030204" pitchFamily="18" charset="0"/>
                <a:ea typeface="Cambria" panose="02040503050406030204" pitchFamily="18" charset="0"/>
              </a:rPr>
              <a:t>Position</a:t>
            </a:r>
            <a:endParaRPr sz="1800" b="1">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1800">
                <a:solidFill>
                  <a:srgbClr val="005A3C"/>
                </a:solidFill>
                <a:latin typeface="Cambria" panose="02040503050406030204" pitchFamily="18" charset="0"/>
                <a:ea typeface="Cambria" panose="02040503050406030204" pitchFamily="18" charset="0"/>
              </a:rPr>
              <a:t>75 Shares │$ 10,764 amount</a:t>
            </a:r>
            <a:endParaRPr sz="1800">
              <a:solidFill>
                <a:srgbClr val="005A3C"/>
              </a:solidFill>
              <a:latin typeface="Cambria" panose="02040503050406030204" pitchFamily="18" charset="0"/>
              <a:ea typeface="Cambria" panose="02040503050406030204" pitchFamily="18" charset="0"/>
            </a:endParaRPr>
          </a:p>
        </p:txBody>
      </p:sp>
      <p:sp>
        <p:nvSpPr>
          <p:cNvPr id="329" name="Google Shape;329;p42"/>
          <p:cNvSpPr txBox="1"/>
          <p:nvPr/>
        </p:nvSpPr>
        <p:spPr>
          <a:xfrm>
            <a:off x="5026725" y="878250"/>
            <a:ext cx="3891900" cy="3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Cambria" panose="02040503050406030204" pitchFamily="18" charset="0"/>
                <a:ea typeface="Cambria" panose="02040503050406030204" pitchFamily="18" charset="0"/>
                <a:cs typeface="Calibri"/>
                <a:sym typeface="Calibri"/>
              </a:rPr>
              <a:t>Hospital Corporation of America was bought on October 30, 2018. This stock has seen a loss of 10.92%. </a:t>
            </a:r>
            <a:r>
              <a:rPr lang="en" sz="1100" dirty="0">
                <a:solidFill>
                  <a:schemeClr val="dk1"/>
                </a:solidFill>
                <a:latin typeface="Cambria" panose="02040503050406030204" pitchFamily="18" charset="0"/>
                <a:ea typeface="Cambria" panose="02040503050406030204" pitchFamily="18" charset="0"/>
                <a:cs typeface="Calibri"/>
                <a:sym typeface="Calibri"/>
              </a:rPr>
              <a:t>This stock was bought last semester. Since that time, the stock has experienced some volatility with an overall decline over the past six months.</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latin typeface="Cambria" panose="02040503050406030204" pitchFamily="18" charset="0"/>
                <a:ea typeface="Cambria" panose="02040503050406030204" pitchFamily="18" charset="0"/>
                <a:cs typeface="Calibri"/>
                <a:sym typeface="Calibri"/>
              </a:rPr>
              <a:t>HCA is a healthcare provider organization that operates the largest collection of acute-care hospitals in the U.S. HCA is a value stock. HCA experienced additional expenses and $31 million in revenue losses associated with Hurricane Michael’s impact on the firm’s Florida facilities during the fourth quarter 2018. </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solidFill>
                <a:schemeClr val="dk1"/>
              </a:solidFill>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solidFill>
                  <a:schemeClr val="dk1"/>
                </a:solidFill>
                <a:latin typeface="Cambria" panose="02040503050406030204" pitchFamily="18" charset="0"/>
                <a:ea typeface="Cambria" panose="02040503050406030204" pitchFamily="18" charset="0"/>
                <a:cs typeface="Calibri"/>
                <a:sym typeface="Calibri"/>
              </a:rPr>
              <a:t>The Healthcare Sector has been the worst-performing sector in the S&amp;P 500 this year, 2019. Shares have come under pressure amid the threat of tighter health-care regulations. The presidential primary politics proposal of “Medicare for All” hurt healthcare stocks, including HCA. HCA is also expected to report a year-over-year decline in earnings on higher revenues for the quarter ended March 2019. If these earnings are better than expectations, it may help move the the stock price higher.</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dirty="0">
              <a:latin typeface="Cambria" panose="02040503050406030204" pitchFamily="18" charset="0"/>
              <a:ea typeface="Cambria" panose="02040503050406030204" pitchFamily="18" charset="0"/>
              <a:cs typeface="Calibri"/>
              <a:sym typeface="Calibri"/>
            </a:endParaRPr>
          </a:p>
        </p:txBody>
      </p:sp>
      <p:sp>
        <p:nvSpPr>
          <p:cNvPr id="330" name="Google Shape;330;p42"/>
          <p:cNvSpPr txBox="1"/>
          <p:nvPr/>
        </p:nvSpPr>
        <p:spPr>
          <a:xfrm>
            <a:off x="275275" y="948325"/>
            <a:ext cx="4392600" cy="203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HCA | Hospital Corporation of America</a:t>
            </a:r>
            <a:endParaRPr b="1" dirty="0">
              <a:latin typeface="Cambria" panose="02040503050406030204" pitchFamily="18" charset="0"/>
              <a:ea typeface="Cambria" panose="02040503050406030204" pitchFamily="18" charset="0"/>
              <a:cs typeface="Calibri"/>
              <a:sym typeface="Calibri"/>
            </a:endParaRPr>
          </a:p>
        </p:txBody>
      </p:sp>
      <p:pic>
        <p:nvPicPr>
          <p:cNvPr id="331" name="Google Shape;331;p42"/>
          <p:cNvPicPr preferRelativeResize="0"/>
          <p:nvPr/>
        </p:nvPicPr>
        <p:blipFill>
          <a:blip r:embed="rId3">
            <a:alphaModFix/>
          </a:blip>
          <a:stretch>
            <a:fillRect/>
          </a:stretch>
        </p:blipFill>
        <p:spPr>
          <a:xfrm>
            <a:off x="294738" y="1998037"/>
            <a:ext cx="4353676" cy="2616837"/>
          </a:xfrm>
          <a:prstGeom prst="rect">
            <a:avLst/>
          </a:prstGeom>
          <a:noFill/>
          <a:ln>
            <a:noFill/>
          </a:ln>
        </p:spPr>
      </p:pic>
      <p:sp>
        <p:nvSpPr>
          <p:cNvPr id="9" name="Google Shape;180;p18">
            <a:extLst>
              <a:ext uri="{FF2B5EF4-FFF2-40B4-BE49-F238E27FC236}">
                <a16:creationId xmlns:a16="http://schemas.microsoft.com/office/drawing/2014/main" id="{0663BA8D-3F4F-4D20-85D7-F4A2F88C68BA}"/>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3"/>
          <p:cNvSpPr txBox="1">
            <a:spLocks noGrp="1"/>
          </p:cNvSpPr>
          <p:nvPr>
            <p:ph type="title"/>
          </p:nvPr>
        </p:nvSpPr>
        <p:spPr>
          <a:xfrm>
            <a:off x="222525" y="415700"/>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Underperformers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latin typeface="+mj-lt"/>
            </a:endParaRPr>
          </a:p>
        </p:txBody>
      </p:sp>
      <p:sp>
        <p:nvSpPr>
          <p:cNvPr id="338" name="Google Shape;338;p43"/>
          <p:cNvSpPr/>
          <p:nvPr/>
        </p:nvSpPr>
        <p:spPr>
          <a:xfrm>
            <a:off x="275275" y="1151425"/>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005A3C"/>
                </a:solidFill>
                <a:latin typeface="Cambria" panose="02040503050406030204" pitchFamily="18" charset="0"/>
                <a:ea typeface="Cambria" panose="02040503050406030204" pitchFamily="18" charset="0"/>
              </a:rPr>
              <a:t>Position</a:t>
            </a:r>
            <a:endParaRPr sz="1800" b="1" dirty="0">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1800" dirty="0">
                <a:solidFill>
                  <a:srgbClr val="005A3C"/>
                </a:solidFill>
                <a:latin typeface="Cambria" panose="02040503050406030204" pitchFamily="18" charset="0"/>
                <a:ea typeface="Cambria" panose="02040503050406030204" pitchFamily="18" charset="0"/>
              </a:rPr>
              <a:t>575 Shares │$ 10,192.11 amount</a:t>
            </a:r>
            <a:endParaRPr sz="1800" dirty="0">
              <a:solidFill>
                <a:srgbClr val="005A3C"/>
              </a:solidFill>
              <a:latin typeface="Cambria" panose="02040503050406030204" pitchFamily="18" charset="0"/>
              <a:ea typeface="Cambria" panose="02040503050406030204" pitchFamily="18" charset="0"/>
            </a:endParaRPr>
          </a:p>
        </p:txBody>
      </p:sp>
      <p:sp>
        <p:nvSpPr>
          <p:cNvPr id="339" name="Google Shape;339;p43"/>
          <p:cNvSpPr txBox="1"/>
          <p:nvPr/>
        </p:nvSpPr>
        <p:spPr>
          <a:xfrm>
            <a:off x="5026725" y="878250"/>
            <a:ext cx="3891900" cy="3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Cambria" panose="02040503050406030204" pitchFamily="18" charset="0"/>
                <a:ea typeface="Cambria" panose="02040503050406030204" pitchFamily="18" charset="0"/>
                <a:cs typeface="Calibri"/>
                <a:sym typeface="Calibri"/>
              </a:rPr>
              <a:t>Keycorp was bought on February 21, 2018. This stock has seen a loss of 5.09%.</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latin typeface="Cambria" panose="02040503050406030204" pitchFamily="18" charset="0"/>
                <a:ea typeface="Cambria" panose="02040503050406030204" pitchFamily="18" charset="0"/>
                <a:cs typeface="Calibri"/>
                <a:sym typeface="Calibri"/>
              </a:rPr>
              <a:t>Keycorp operates as the holding company for KeyBank National Association that provides various retail and commercial banking services in the United States. </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latin typeface="Cambria" panose="02040503050406030204" pitchFamily="18" charset="0"/>
                <a:ea typeface="Cambria" panose="02040503050406030204" pitchFamily="18" charset="0"/>
                <a:cs typeface="Calibri"/>
                <a:sym typeface="Calibri"/>
              </a:rPr>
              <a:t>Keycorp is a value stock. They  missed their earnings forecast for Q1 2019 reporting EPS of $0.40. Keycorp’s reported adjusted earnings increased since Q4 2019, but the stock experienced a decline since they failed to meet earnings forecasts. Keycorp also experienced a 2.1% decline in total revenues year over year.</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solidFill>
                <a:schemeClr val="dk1"/>
              </a:solidFill>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solidFill>
                  <a:schemeClr val="dk1"/>
                </a:solidFill>
                <a:latin typeface="Cambria" panose="02040503050406030204" pitchFamily="18" charset="0"/>
                <a:ea typeface="Cambria" panose="02040503050406030204" pitchFamily="18" charset="0"/>
                <a:cs typeface="Calibri"/>
                <a:sym typeface="Calibri"/>
              </a:rPr>
              <a:t>The Financial Sector experienced a rebound in 2019 compared to the overall sector’s performance in 2018. The sector has reacted to positive news coming from the Fed stemming from a dovish outlook in terms of interest rate hikes. However, the financial sector is dependent on the strength of the economy. Keycorp’s stock depreciation came after their Q1 earnings and revenue miss, but historical data shows that they have beaten consensus forecasts in three of the last 4 quarters.</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dirty="0">
              <a:latin typeface="Cambria" panose="02040503050406030204" pitchFamily="18" charset="0"/>
              <a:ea typeface="Cambria" panose="02040503050406030204" pitchFamily="18" charset="0"/>
              <a:cs typeface="Calibri"/>
              <a:sym typeface="Calibri"/>
            </a:endParaRPr>
          </a:p>
        </p:txBody>
      </p:sp>
      <p:sp>
        <p:nvSpPr>
          <p:cNvPr id="340" name="Google Shape;340;p43"/>
          <p:cNvSpPr txBox="1"/>
          <p:nvPr/>
        </p:nvSpPr>
        <p:spPr>
          <a:xfrm>
            <a:off x="275275" y="877525"/>
            <a:ext cx="4392600" cy="273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Cambria" panose="02040503050406030204" pitchFamily="18" charset="0"/>
                <a:ea typeface="Cambria" panose="02040503050406030204" pitchFamily="18" charset="0"/>
                <a:cs typeface="Calibri"/>
                <a:sym typeface="Calibri"/>
              </a:rPr>
              <a:t>Keycorp </a:t>
            </a:r>
            <a:r>
              <a:rPr lang="en" b="1">
                <a:solidFill>
                  <a:schemeClr val="dk1"/>
                </a:solidFill>
                <a:latin typeface="Cambria" panose="02040503050406030204" pitchFamily="18" charset="0"/>
                <a:ea typeface="Cambria" panose="02040503050406030204" pitchFamily="18" charset="0"/>
                <a:cs typeface="Calibri"/>
                <a:sym typeface="Calibri"/>
              </a:rPr>
              <a:t>| KEY</a:t>
            </a:r>
            <a:endParaRPr b="1">
              <a:latin typeface="Cambria" panose="02040503050406030204" pitchFamily="18" charset="0"/>
              <a:ea typeface="Cambria" panose="02040503050406030204" pitchFamily="18" charset="0"/>
              <a:cs typeface="Calibri"/>
              <a:sym typeface="Calibri"/>
            </a:endParaRPr>
          </a:p>
        </p:txBody>
      </p:sp>
      <p:pic>
        <p:nvPicPr>
          <p:cNvPr id="341" name="Google Shape;341;p43"/>
          <p:cNvPicPr preferRelativeResize="0"/>
          <p:nvPr/>
        </p:nvPicPr>
        <p:blipFill>
          <a:blip r:embed="rId3">
            <a:alphaModFix/>
          </a:blip>
          <a:stretch>
            <a:fillRect/>
          </a:stretch>
        </p:blipFill>
        <p:spPr>
          <a:xfrm>
            <a:off x="298425" y="1998038"/>
            <a:ext cx="4346304" cy="2616837"/>
          </a:xfrm>
          <a:prstGeom prst="rect">
            <a:avLst/>
          </a:prstGeom>
          <a:noFill/>
          <a:ln>
            <a:noFill/>
          </a:ln>
        </p:spPr>
      </p:pic>
      <p:sp>
        <p:nvSpPr>
          <p:cNvPr id="9" name="Google Shape;180;p18">
            <a:extLst>
              <a:ext uri="{FF2B5EF4-FFF2-40B4-BE49-F238E27FC236}">
                <a16:creationId xmlns:a16="http://schemas.microsoft.com/office/drawing/2014/main" id="{36DE4ACA-D2D3-453E-9990-1035BC0DC2A6}"/>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4"/>
          <p:cNvSpPr txBox="1">
            <a:spLocks noGrp="1"/>
          </p:cNvSpPr>
          <p:nvPr>
            <p:ph type="title"/>
          </p:nvPr>
        </p:nvSpPr>
        <p:spPr>
          <a:xfrm>
            <a:off x="222525" y="415700"/>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Underperformers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latin typeface="+mj-lt"/>
            </a:endParaRPr>
          </a:p>
        </p:txBody>
      </p:sp>
      <p:sp>
        <p:nvSpPr>
          <p:cNvPr id="348" name="Google Shape;348;p44"/>
          <p:cNvSpPr/>
          <p:nvPr/>
        </p:nvSpPr>
        <p:spPr>
          <a:xfrm>
            <a:off x="275275" y="1151425"/>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005A3C"/>
                </a:solidFill>
                <a:latin typeface="Cambria" panose="02040503050406030204" pitchFamily="18" charset="0"/>
                <a:ea typeface="Cambria" panose="02040503050406030204" pitchFamily="18" charset="0"/>
              </a:rPr>
              <a:t>Position</a:t>
            </a:r>
            <a:endParaRPr sz="1800" b="1" dirty="0">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1800" dirty="0">
                <a:solidFill>
                  <a:srgbClr val="005A3C"/>
                </a:solidFill>
                <a:latin typeface="Cambria" panose="02040503050406030204" pitchFamily="18" charset="0"/>
                <a:ea typeface="Cambria" panose="02040503050406030204" pitchFamily="18" charset="0"/>
              </a:rPr>
              <a:t>130 Shares │$ 10,190.32 amount</a:t>
            </a:r>
            <a:endParaRPr sz="1800" dirty="0">
              <a:solidFill>
                <a:srgbClr val="005A3C"/>
              </a:solidFill>
              <a:latin typeface="Cambria" panose="02040503050406030204" pitchFamily="18" charset="0"/>
              <a:ea typeface="Cambria" panose="02040503050406030204" pitchFamily="18" charset="0"/>
            </a:endParaRPr>
          </a:p>
        </p:txBody>
      </p:sp>
      <p:sp>
        <p:nvSpPr>
          <p:cNvPr id="349" name="Google Shape;349;p44"/>
          <p:cNvSpPr txBox="1"/>
          <p:nvPr/>
        </p:nvSpPr>
        <p:spPr>
          <a:xfrm>
            <a:off x="5026725" y="878250"/>
            <a:ext cx="3891900" cy="3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Cambria" panose="02040503050406030204" pitchFamily="18" charset="0"/>
                <a:ea typeface="Cambria" panose="02040503050406030204" pitchFamily="18" charset="0"/>
                <a:cs typeface="Calibri"/>
                <a:sym typeface="Calibri"/>
              </a:rPr>
              <a:t>Welltower was bought on March 27, 2019. This stock has seen a loss of 2.47%.</a:t>
            </a: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a:latin typeface="Cambria" panose="02040503050406030204" pitchFamily="18" charset="0"/>
                <a:ea typeface="Cambria" panose="02040503050406030204" pitchFamily="18" charset="0"/>
                <a:cs typeface="Calibri"/>
                <a:sym typeface="Calibri"/>
              </a:rPr>
              <a:t>Welltower is a real estate investment trust “REIT” that owns interests in properties concentrated in major, high-growth markets in the United States, Canada, and the United Kingdom. Their holdings consist of seniors housing and post-acute communities and outpatient medical properties. </a:t>
            </a: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a:latin typeface="Cambria" panose="02040503050406030204" pitchFamily="18" charset="0"/>
                <a:ea typeface="Cambria" panose="02040503050406030204" pitchFamily="18" charset="0"/>
                <a:cs typeface="Calibri"/>
                <a:sym typeface="Calibri"/>
              </a:rPr>
              <a:t>Welltower is a growth stock. Their stock price has experienced a marginal decline since we bought it at the end of March. Welltower reported a strong rebound from Q1 2019 regarding same store NOI growth as well their overall NOI growth rate of 2.3%. While numerous reported metrics beat expectations, Welltower executed more of their planned dispositions for 2019 than expected. They also issued more shares during the quarter than analysts expected. While Welltower’s fundamentals are strong, new share issuances as well as dispositions weighed on their stock price. </a:t>
            </a:r>
            <a:endParaRPr>
              <a:latin typeface="Cambria" panose="02040503050406030204" pitchFamily="18" charset="0"/>
              <a:ea typeface="Cambria" panose="02040503050406030204" pitchFamily="18" charset="0"/>
              <a:cs typeface="Calibri"/>
              <a:sym typeface="Calibri"/>
            </a:endParaRPr>
          </a:p>
        </p:txBody>
      </p:sp>
      <p:sp>
        <p:nvSpPr>
          <p:cNvPr id="350" name="Google Shape;350;p44"/>
          <p:cNvSpPr txBox="1"/>
          <p:nvPr/>
        </p:nvSpPr>
        <p:spPr>
          <a:xfrm>
            <a:off x="275275" y="877525"/>
            <a:ext cx="4392600" cy="273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Welltower </a:t>
            </a:r>
            <a:r>
              <a:rPr lang="en" b="1" dirty="0">
                <a:solidFill>
                  <a:schemeClr val="dk1"/>
                </a:solidFill>
                <a:latin typeface="Cambria" panose="02040503050406030204" pitchFamily="18" charset="0"/>
                <a:ea typeface="Cambria" panose="02040503050406030204" pitchFamily="18" charset="0"/>
                <a:cs typeface="Calibri"/>
                <a:sym typeface="Calibri"/>
              </a:rPr>
              <a:t>| WELL</a:t>
            </a:r>
            <a:endParaRPr b="1" dirty="0">
              <a:latin typeface="Cambria" panose="02040503050406030204" pitchFamily="18" charset="0"/>
              <a:ea typeface="Cambria" panose="02040503050406030204" pitchFamily="18" charset="0"/>
              <a:cs typeface="Calibri"/>
              <a:sym typeface="Calibri"/>
            </a:endParaRPr>
          </a:p>
        </p:txBody>
      </p:sp>
      <p:pic>
        <p:nvPicPr>
          <p:cNvPr id="351" name="Google Shape;351;p44"/>
          <p:cNvPicPr preferRelativeResize="0"/>
          <p:nvPr/>
        </p:nvPicPr>
        <p:blipFill>
          <a:blip r:embed="rId3">
            <a:alphaModFix/>
          </a:blip>
          <a:stretch>
            <a:fillRect/>
          </a:stretch>
        </p:blipFill>
        <p:spPr>
          <a:xfrm>
            <a:off x="298425" y="1998037"/>
            <a:ext cx="4346300" cy="2616835"/>
          </a:xfrm>
          <a:prstGeom prst="rect">
            <a:avLst/>
          </a:prstGeom>
          <a:noFill/>
          <a:ln>
            <a:noFill/>
          </a:ln>
        </p:spPr>
      </p:pic>
      <p:sp>
        <p:nvSpPr>
          <p:cNvPr id="9" name="Google Shape;180;p18">
            <a:extLst>
              <a:ext uri="{FF2B5EF4-FFF2-40B4-BE49-F238E27FC236}">
                <a16:creationId xmlns:a16="http://schemas.microsoft.com/office/drawing/2014/main" id="{4BC2CE76-06F9-44DB-A22A-FF6965D0C3E3}"/>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5"/>
          <p:cNvSpPr txBox="1">
            <a:spLocks noGrp="1"/>
          </p:cNvSpPr>
          <p:nvPr>
            <p:ph type="title"/>
          </p:nvPr>
        </p:nvSpPr>
        <p:spPr>
          <a:xfrm>
            <a:off x="222525" y="415700"/>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mj-lt"/>
                <a:ea typeface="Cambria"/>
                <a:cs typeface="Cambria"/>
                <a:sym typeface="Cambria"/>
              </a:rPr>
              <a:t>Top Underperformers</a:t>
            </a:r>
            <a:endParaRPr sz="2300" b="1" dirty="0">
              <a:latin typeface="+mj-lt"/>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latin typeface="+mj-lt"/>
            </a:endParaRPr>
          </a:p>
        </p:txBody>
      </p:sp>
      <p:sp>
        <p:nvSpPr>
          <p:cNvPr id="358" name="Google Shape;358;p45"/>
          <p:cNvSpPr/>
          <p:nvPr/>
        </p:nvSpPr>
        <p:spPr>
          <a:xfrm>
            <a:off x="275275" y="1151425"/>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005A3C"/>
                </a:solidFill>
                <a:latin typeface="Cambria" panose="02040503050406030204" pitchFamily="18" charset="0"/>
                <a:ea typeface="Cambria" panose="02040503050406030204" pitchFamily="18" charset="0"/>
              </a:rPr>
              <a:t>Position</a:t>
            </a:r>
            <a:endParaRPr sz="1800" b="1">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1800">
                <a:solidFill>
                  <a:srgbClr val="005A3C"/>
                </a:solidFill>
                <a:latin typeface="Cambria" panose="02040503050406030204" pitchFamily="18" charset="0"/>
                <a:ea typeface="Cambria" panose="02040503050406030204" pitchFamily="18" charset="0"/>
              </a:rPr>
              <a:t>100 Shares │$ 10,541 amount</a:t>
            </a:r>
            <a:endParaRPr sz="1800">
              <a:solidFill>
                <a:srgbClr val="005A3C"/>
              </a:solidFill>
              <a:latin typeface="Cambria" panose="02040503050406030204" pitchFamily="18" charset="0"/>
              <a:ea typeface="Cambria" panose="02040503050406030204" pitchFamily="18" charset="0"/>
            </a:endParaRPr>
          </a:p>
        </p:txBody>
      </p:sp>
      <p:sp>
        <p:nvSpPr>
          <p:cNvPr id="359" name="Google Shape;359;p45"/>
          <p:cNvSpPr txBox="1"/>
          <p:nvPr/>
        </p:nvSpPr>
        <p:spPr>
          <a:xfrm>
            <a:off x="5026725" y="878250"/>
            <a:ext cx="3891900" cy="3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Cambria" panose="02040503050406030204" pitchFamily="18" charset="0"/>
                <a:ea typeface="Cambria" panose="02040503050406030204" pitchFamily="18" charset="0"/>
                <a:cs typeface="Calibri"/>
                <a:sym typeface="Calibri"/>
              </a:rPr>
              <a:t>Walmart was bought on October 19, 2018. This stock has seen a loss of 1.75%.</a:t>
            </a: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a:latin typeface="Cambria" panose="02040503050406030204" pitchFamily="18" charset="0"/>
                <a:ea typeface="Cambria" panose="02040503050406030204" pitchFamily="18" charset="0"/>
                <a:cs typeface="Calibri"/>
                <a:sym typeface="Calibri"/>
              </a:rPr>
              <a:t>Walmart engages in the retail and wholesale operations in various formats worldwide. They company operates through three segments: Walmart U.S., Walmart International, and Sam’s Club. They offer grocery products, consumables, automotive products, as well as home furnishings. </a:t>
            </a: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a:latin typeface="Cambria" panose="02040503050406030204" pitchFamily="18" charset="0"/>
                <a:ea typeface="Cambria" panose="02040503050406030204" pitchFamily="18" charset="0"/>
                <a:cs typeface="Calibri"/>
                <a:sym typeface="Calibri"/>
              </a:rPr>
              <a:t>Walmart is a value stock. Since we bought the stock, it has traded slightly below the initial acquisition price resulting in a 1.75% loss since it has been in our portfolio. Walmart has suffered due to increased competition arising from e-commerce. Walmart’s profitability is directly correlated to consumer spending nationwide. Walmart’s earnings growth has slowed dramatically from 19% in Q2 2018 to just 6% in the ‘holiday’ Q4 2018. Walmart’s stock price has been trending in a positive direction following fiscal year 2020 guidance for same store sales growth. Regarding their battle with Amazon for dominance, they recently outbid the e-commerce giant to acquire Flipkart. This acquisition will allow Walmart to increase their market share in India and China.</a:t>
            </a:r>
            <a:endParaRPr sz="1100">
              <a:latin typeface="Cambria" panose="02040503050406030204" pitchFamily="18" charset="0"/>
              <a:ea typeface="Cambria" panose="02040503050406030204" pitchFamily="18" charset="0"/>
              <a:cs typeface="Calibri"/>
              <a:sym typeface="Calibri"/>
            </a:endParaRPr>
          </a:p>
        </p:txBody>
      </p:sp>
      <p:sp>
        <p:nvSpPr>
          <p:cNvPr id="360" name="Google Shape;360;p45"/>
          <p:cNvSpPr txBox="1"/>
          <p:nvPr/>
        </p:nvSpPr>
        <p:spPr>
          <a:xfrm>
            <a:off x="275275" y="877525"/>
            <a:ext cx="4392600" cy="273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Walmart </a:t>
            </a:r>
            <a:r>
              <a:rPr lang="en" b="1" dirty="0">
                <a:solidFill>
                  <a:schemeClr val="dk1"/>
                </a:solidFill>
                <a:latin typeface="Cambria" panose="02040503050406030204" pitchFamily="18" charset="0"/>
                <a:ea typeface="Cambria" panose="02040503050406030204" pitchFamily="18" charset="0"/>
                <a:cs typeface="Calibri"/>
                <a:sym typeface="Calibri"/>
              </a:rPr>
              <a:t>| WMT</a:t>
            </a:r>
            <a:endParaRPr b="1" dirty="0">
              <a:latin typeface="Cambria" panose="02040503050406030204" pitchFamily="18" charset="0"/>
              <a:ea typeface="Cambria" panose="02040503050406030204" pitchFamily="18" charset="0"/>
              <a:cs typeface="Calibri"/>
              <a:sym typeface="Calibri"/>
            </a:endParaRPr>
          </a:p>
        </p:txBody>
      </p:sp>
      <p:pic>
        <p:nvPicPr>
          <p:cNvPr id="361" name="Google Shape;361;p45"/>
          <p:cNvPicPr preferRelativeResize="0"/>
          <p:nvPr/>
        </p:nvPicPr>
        <p:blipFill>
          <a:blip r:embed="rId3">
            <a:alphaModFix/>
          </a:blip>
          <a:stretch>
            <a:fillRect/>
          </a:stretch>
        </p:blipFill>
        <p:spPr>
          <a:xfrm>
            <a:off x="298425" y="1998038"/>
            <a:ext cx="4346304" cy="2616837"/>
          </a:xfrm>
          <a:prstGeom prst="rect">
            <a:avLst/>
          </a:prstGeom>
          <a:noFill/>
          <a:ln>
            <a:noFill/>
          </a:ln>
        </p:spPr>
      </p:pic>
      <p:sp>
        <p:nvSpPr>
          <p:cNvPr id="9" name="Google Shape;180;p18">
            <a:extLst>
              <a:ext uri="{FF2B5EF4-FFF2-40B4-BE49-F238E27FC236}">
                <a16:creationId xmlns:a16="http://schemas.microsoft.com/office/drawing/2014/main" id="{88755761-B12D-41C3-8EF7-C0933B170EC9}"/>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6"/>
          <p:cNvSpPr txBox="1">
            <a:spLocks noGrp="1"/>
          </p:cNvSpPr>
          <p:nvPr>
            <p:ph type="title"/>
          </p:nvPr>
        </p:nvSpPr>
        <p:spPr>
          <a:xfrm>
            <a:off x="222525" y="415700"/>
            <a:ext cx="8696100" cy="603300"/>
          </a:xfrm>
          <a:prstGeom prst="rect">
            <a:avLst/>
          </a:prstGeom>
          <a:noFill/>
          <a:ln>
            <a:noFill/>
          </a:ln>
        </p:spPr>
        <p:txBody>
          <a:bodyPr spcFirstLastPara="1" wrap="square" lIns="68575" tIns="34275" rIns="68575" bIns="3427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2300" b="1" dirty="0">
                <a:latin typeface="Cambria"/>
                <a:ea typeface="Cambria"/>
                <a:cs typeface="Cambria"/>
                <a:sym typeface="Cambria"/>
              </a:rPr>
              <a:t>Top Underperformers</a:t>
            </a:r>
            <a:endParaRPr sz="2300" b="1" dirty="0">
              <a:latin typeface="Cambria"/>
              <a:ea typeface="Cambria"/>
              <a:cs typeface="Cambria"/>
              <a:sym typeface="Cambria"/>
            </a:endParaRPr>
          </a:p>
          <a:p>
            <a:pPr marL="0" lvl="0" indent="0" algn="l" rtl="0">
              <a:lnSpc>
                <a:spcPct val="90000"/>
              </a:lnSpc>
              <a:spcBef>
                <a:spcPts val="0"/>
              </a:spcBef>
              <a:spcAft>
                <a:spcPts val="0"/>
              </a:spcAft>
              <a:buClr>
                <a:schemeClr val="dk1"/>
              </a:buClr>
              <a:buSzPts val="4500"/>
              <a:buFont typeface="Calibri"/>
              <a:buNone/>
            </a:pPr>
            <a:endParaRPr sz="2300" dirty="0"/>
          </a:p>
        </p:txBody>
      </p:sp>
      <p:sp>
        <p:nvSpPr>
          <p:cNvPr id="368" name="Google Shape;368;p46"/>
          <p:cNvSpPr/>
          <p:nvPr/>
        </p:nvSpPr>
        <p:spPr>
          <a:xfrm>
            <a:off x="275275" y="1151425"/>
            <a:ext cx="4392600" cy="694200"/>
          </a:xfrm>
          <a:prstGeom prst="rect">
            <a:avLst/>
          </a:prstGeom>
          <a:solidFill>
            <a:srgbClr val="D7D7D7"/>
          </a:solidFill>
          <a:ln w="9525" cap="flat" cmpd="sng">
            <a:solidFill>
              <a:srgbClr val="D7D7D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005A3C"/>
                </a:solidFill>
                <a:latin typeface="Cambria" panose="02040503050406030204" pitchFamily="18" charset="0"/>
                <a:ea typeface="Cambria" panose="02040503050406030204" pitchFamily="18" charset="0"/>
              </a:rPr>
              <a:t>Position</a:t>
            </a:r>
            <a:endParaRPr sz="1800" b="1" dirty="0">
              <a:solidFill>
                <a:srgbClr val="005A3C"/>
              </a:solidFill>
              <a:latin typeface="Cambria" panose="02040503050406030204" pitchFamily="18" charset="0"/>
              <a:ea typeface="Cambria" panose="02040503050406030204" pitchFamily="18" charset="0"/>
            </a:endParaRPr>
          </a:p>
          <a:p>
            <a:pPr marL="0" lvl="0" indent="0" algn="ctr" rtl="0">
              <a:spcBef>
                <a:spcPts val="0"/>
              </a:spcBef>
              <a:spcAft>
                <a:spcPts val="0"/>
              </a:spcAft>
              <a:buNone/>
            </a:pPr>
            <a:r>
              <a:rPr lang="en" sz="1800" dirty="0">
                <a:solidFill>
                  <a:srgbClr val="005A3C"/>
                </a:solidFill>
                <a:latin typeface="Cambria" panose="02040503050406030204" pitchFamily="18" charset="0"/>
                <a:ea typeface="Cambria" panose="02040503050406030204" pitchFamily="18" charset="0"/>
              </a:rPr>
              <a:t>60 Shares │$ 10,074.59 amount</a:t>
            </a:r>
            <a:endParaRPr sz="1800" dirty="0">
              <a:solidFill>
                <a:srgbClr val="005A3C"/>
              </a:solidFill>
              <a:latin typeface="Cambria" panose="02040503050406030204" pitchFamily="18" charset="0"/>
              <a:ea typeface="Cambria" panose="02040503050406030204" pitchFamily="18" charset="0"/>
            </a:endParaRPr>
          </a:p>
        </p:txBody>
      </p:sp>
      <p:sp>
        <p:nvSpPr>
          <p:cNvPr id="369" name="Google Shape;369;p46"/>
          <p:cNvSpPr txBox="1"/>
          <p:nvPr/>
        </p:nvSpPr>
        <p:spPr>
          <a:xfrm>
            <a:off x="5026725" y="878250"/>
            <a:ext cx="3891900" cy="38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latin typeface="Cambria" panose="02040503050406030204" pitchFamily="18" charset="0"/>
                <a:ea typeface="Cambria" panose="02040503050406030204" pitchFamily="18" charset="0"/>
                <a:cs typeface="Calibri"/>
                <a:sym typeface="Calibri"/>
              </a:rPr>
              <a:t>Estee Lauder  was bought on April 11, 2019. This stock has seen a loss of 0.48%.</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latin typeface="Cambria" panose="02040503050406030204" pitchFamily="18" charset="0"/>
                <a:ea typeface="Cambria" panose="02040503050406030204" pitchFamily="18" charset="0"/>
                <a:cs typeface="Calibri"/>
                <a:sym typeface="Calibri"/>
              </a:rPr>
              <a:t>Estee Lauder manufactures and markets skin care, makeup, fragrance, and hair products. The company sells its products through department stores, multi-brand retailers, pharmacies, and e-commerce stores. They have operations in the United States, Europe, the Middle East, Africa, and Asia.</a:t>
            </a: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endParaRPr sz="1100" dirty="0">
              <a:latin typeface="Cambria" panose="02040503050406030204" pitchFamily="18" charset="0"/>
              <a:ea typeface="Cambria" panose="02040503050406030204" pitchFamily="18" charset="0"/>
              <a:cs typeface="Calibri"/>
              <a:sym typeface="Calibri"/>
            </a:endParaRPr>
          </a:p>
          <a:p>
            <a:pPr marL="0" lvl="0" indent="0" algn="l" rtl="0">
              <a:spcBef>
                <a:spcPts val="0"/>
              </a:spcBef>
              <a:spcAft>
                <a:spcPts val="0"/>
              </a:spcAft>
              <a:buNone/>
            </a:pPr>
            <a:r>
              <a:rPr lang="en" sz="1100" dirty="0">
                <a:latin typeface="Cambria" panose="02040503050406030204" pitchFamily="18" charset="0"/>
                <a:ea typeface="Cambria" panose="02040503050406030204" pitchFamily="18" charset="0"/>
                <a:cs typeface="Calibri"/>
                <a:sym typeface="Calibri"/>
              </a:rPr>
              <a:t>Estee Lauder is a value stock. Our class recently added this security to our portfolio, so there has not been a lot of price movement since April 11. Estee Lauder recently reported Q3 earnings, and they reported both top and bottom line improvement YOY. The company also raised its sales and earnings view for fiscal year 2019. Earnings growth is likely attributed to solid investment in the second half of fiscal year 2019 in product innovation plans. Company management is now forecasting adjusted earnings for fiscal year 2019 to be $5.15-$5.19 per share, up from their original projection of $4.92-$5.00. Our class believes this stock will show solid growth based on company guidance as well as historical results. They have beaten earnings and sales forecasts for 19 straight quarters.</a:t>
            </a:r>
            <a:endParaRPr dirty="0">
              <a:latin typeface="Cambria" panose="02040503050406030204" pitchFamily="18" charset="0"/>
              <a:ea typeface="Cambria" panose="02040503050406030204" pitchFamily="18" charset="0"/>
              <a:cs typeface="Calibri"/>
              <a:sym typeface="Calibri"/>
            </a:endParaRPr>
          </a:p>
        </p:txBody>
      </p:sp>
      <p:sp>
        <p:nvSpPr>
          <p:cNvPr id="370" name="Google Shape;370;p46"/>
          <p:cNvSpPr txBox="1"/>
          <p:nvPr/>
        </p:nvSpPr>
        <p:spPr>
          <a:xfrm>
            <a:off x="275275" y="877525"/>
            <a:ext cx="4392600" cy="273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cs typeface="Calibri"/>
                <a:sym typeface="Calibri"/>
              </a:rPr>
              <a:t>Estee Lauder </a:t>
            </a:r>
            <a:r>
              <a:rPr lang="en" b="1" dirty="0">
                <a:solidFill>
                  <a:schemeClr val="dk1"/>
                </a:solidFill>
                <a:latin typeface="Cambria" panose="02040503050406030204" pitchFamily="18" charset="0"/>
                <a:ea typeface="Cambria" panose="02040503050406030204" pitchFamily="18" charset="0"/>
                <a:cs typeface="Calibri"/>
                <a:sym typeface="Calibri"/>
              </a:rPr>
              <a:t>| EL</a:t>
            </a:r>
            <a:endParaRPr b="1" dirty="0">
              <a:latin typeface="Cambria" panose="02040503050406030204" pitchFamily="18" charset="0"/>
              <a:ea typeface="Cambria" panose="02040503050406030204" pitchFamily="18" charset="0"/>
              <a:cs typeface="Calibri"/>
              <a:sym typeface="Calibri"/>
            </a:endParaRPr>
          </a:p>
        </p:txBody>
      </p:sp>
      <p:pic>
        <p:nvPicPr>
          <p:cNvPr id="371" name="Google Shape;371;p46"/>
          <p:cNvPicPr preferRelativeResize="0"/>
          <p:nvPr/>
        </p:nvPicPr>
        <p:blipFill>
          <a:blip r:embed="rId3">
            <a:alphaModFix/>
          </a:blip>
          <a:stretch>
            <a:fillRect/>
          </a:stretch>
        </p:blipFill>
        <p:spPr>
          <a:xfrm>
            <a:off x="298425" y="1998038"/>
            <a:ext cx="4346304" cy="2616837"/>
          </a:xfrm>
          <a:prstGeom prst="rect">
            <a:avLst/>
          </a:prstGeom>
          <a:noFill/>
          <a:ln>
            <a:noFill/>
          </a:ln>
        </p:spPr>
      </p:pic>
      <p:sp>
        <p:nvSpPr>
          <p:cNvPr id="9" name="Google Shape;180;p18">
            <a:extLst>
              <a:ext uri="{FF2B5EF4-FFF2-40B4-BE49-F238E27FC236}">
                <a16:creationId xmlns:a16="http://schemas.microsoft.com/office/drawing/2014/main" id="{7EC09ADA-4E45-4070-810C-0AC7DC1C1706}"/>
              </a:ext>
            </a:extLst>
          </p:cNvPr>
          <p:cNvSpPr txBox="1">
            <a:spLocks noGrp="1"/>
          </p:cNvSpPr>
          <p:nvPr>
            <p:ph type="sldNum" idx="12"/>
          </p:nvPr>
        </p:nvSpPr>
        <p:spPr>
          <a:xfrm>
            <a:off x="8586788" y="4879181"/>
            <a:ext cx="381000" cy="1716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5"/>
          <p:cNvSpPr/>
          <p:nvPr/>
        </p:nvSpPr>
        <p:spPr>
          <a:xfrm>
            <a:off x="0" y="0"/>
            <a:ext cx="91440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06" name="Google Shape;206;p35"/>
          <p:cNvSpPr txBox="1">
            <a:spLocks noGrp="1"/>
          </p:cNvSpPr>
          <p:nvPr>
            <p:ph type="ctrTitle"/>
          </p:nvPr>
        </p:nvSpPr>
        <p:spPr>
          <a:xfrm>
            <a:off x="1386349" y="2474041"/>
            <a:ext cx="6371303" cy="133830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FFFFFF"/>
              </a:buClr>
              <a:buSzPts val="4500"/>
              <a:buFont typeface="Calibri"/>
              <a:buNone/>
            </a:pPr>
            <a:r>
              <a:rPr lang="en" sz="3500" b="1" dirty="0">
                <a:solidFill>
                  <a:srgbClr val="FFFFFF"/>
                </a:solidFill>
                <a:latin typeface="+mj-lt"/>
              </a:rPr>
              <a:t>Student Portfolios</a:t>
            </a:r>
            <a:endParaRPr sz="3500" dirty="0">
              <a:latin typeface="+mj-lt"/>
            </a:endParaRPr>
          </a:p>
        </p:txBody>
      </p:sp>
      <p:sp>
        <p:nvSpPr>
          <p:cNvPr id="207" name="Google Shape;207;p35"/>
          <p:cNvSpPr/>
          <p:nvPr/>
        </p:nvSpPr>
        <p:spPr>
          <a:xfrm>
            <a:off x="3769436" y="666938"/>
            <a:ext cx="1605129" cy="1605129"/>
          </a:xfrm>
          <a:prstGeom prst="ellipse">
            <a:avLst/>
          </a:prstGeom>
          <a:solidFill>
            <a:srgbClr val="FFFFFF"/>
          </a:solidFill>
          <a:ln w="1905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08" name="Google Shape;208;p35" descr="Target Audience"/>
          <p:cNvPicPr preferRelativeResize="0"/>
          <p:nvPr/>
        </p:nvPicPr>
        <p:blipFill rotWithShape="1">
          <a:blip r:embed="rId3">
            <a:alphaModFix/>
          </a:blip>
          <a:srcRect/>
          <a:stretch/>
        </p:blipFill>
        <p:spPr>
          <a:xfrm>
            <a:off x="4131198" y="1028701"/>
            <a:ext cx="881605" cy="88160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libri"/>
              </a:rPr>
              <a:t>Paulina </a:t>
            </a:r>
            <a:r>
              <a:rPr kumimoji="0" lang="en-US" sz="2700" b="1" i="0" u="none" strike="noStrike" kern="1200" cap="none" spc="0" normalizeH="0" baseline="0" noProof="0" dirty="0" err="1">
                <a:ln>
                  <a:noFill/>
                </a:ln>
                <a:solidFill>
                  <a:schemeClr val="tx2"/>
                </a:solidFill>
                <a:effectLst/>
                <a:uLnTx/>
                <a:uFillTx/>
                <a:latin typeface="+mj-lt"/>
                <a:ea typeface="+mj-ea"/>
                <a:cs typeface="+mj-cs"/>
                <a:sym typeface="Calibri"/>
              </a:rPr>
              <a:t>Amiot</a:t>
            </a:r>
            <a:endParaRPr kumimoji="0" lang="en-US" sz="2700" b="1" i="0" u="none" strike="noStrike" kern="1200" cap="none" spc="0" normalizeH="0" baseline="0" noProof="0" dirty="0">
              <a:ln>
                <a:noFill/>
              </a:ln>
              <a:solidFill>
                <a:schemeClr val="tx2"/>
              </a:solidFill>
              <a:effectLst/>
              <a:uLnTx/>
              <a:uFillTx/>
              <a:latin typeface="+mj-lt"/>
              <a:ea typeface="+mj-ea"/>
              <a:cs typeface="+mj-cs"/>
              <a:sym typeface="Calibri"/>
            </a:endParaRPr>
          </a:p>
        </p:txBody>
      </p:sp>
      <p:pic>
        <p:nvPicPr>
          <p:cNvPr id="10" name="Google Shape;383;p47">
            <a:extLst>
              <a:ext uri="{FF2B5EF4-FFF2-40B4-BE49-F238E27FC236}">
                <a16:creationId xmlns:a16="http://schemas.microsoft.com/office/drawing/2014/main" id="{8284D98D-C6B6-EA4A-8D0D-45FC8E3D7AF2}"/>
              </a:ext>
            </a:extLst>
          </p:cNvPr>
          <p:cNvPicPr preferRelativeResize="0"/>
          <p:nvPr/>
        </p:nvPicPr>
        <p:blipFill rotWithShape="1">
          <a:blip r:embed="rId2">
            <a:extLst/>
          </a:blip>
          <a:srcRect l="15451" r="8534" b="2"/>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6034881" y="487561"/>
            <a:ext cx="2747169"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0"/>
              </a:spcAft>
              <a:buClr>
                <a:srgbClr val="006857"/>
              </a:buClr>
              <a:buSzPts val="1100"/>
              <a:buNone/>
              <a:tabLst/>
              <a:defRPr/>
            </a:pPr>
            <a:r>
              <a:rPr kumimoji="0" lang="en-US" sz="14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sym typeface="Calibri"/>
              </a:rPr>
              <a:t>Paulina </a:t>
            </a:r>
            <a:r>
              <a:rPr kumimoji="0" lang="en-US" sz="1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sym typeface="Calibri"/>
              </a:rPr>
              <a:t>is an undergraduate student pursuing a Bachelors of Business Administration with a double concentration in Finance and Information Systems at Loyola University Maryland. Paulina is a member of the Beta Gamma Sigma Business Honor Society, Financial Management Association, Alpha Iota Delta National Decision Sciences Honorary and Love Your Melon. Previously, Paulina held an internship with </a:t>
            </a:r>
            <a:r>
              <a:rPr kumimoji="0" lang="en-US" sz="1400" b="0"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sym typeface="Calibri"/>
              </a:rPr>
              <a:t>GlobeTax</a:t>
            </a:r>
            <a:r>
              <a:rPr kumimoji="0" lang="en-US" sz="1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sym typeface="Calibri"/>
              </a:rPr>
              <a:t> Financial Services as an operations intern in New York City. Upon graduation, Paulina hopes to further her technology career in New York City. </a:t>
            </a:r>
          </a:p>
          <a:p>
            <a:pPr marL="0" marR="0" lvl="0" indent="-228600" fontAlgn="auto">
              <a:lnSpc>
                <a:spcPct val="90000"/>
              </a:lnSpc>
              <a:spcBef>
                <a:spcPts val="0"/>
              </a:spcBef>
              <a:spcAft>
                <a:spcPts val="0"/>
              </a:spcAft>
              <a:buClr>
                <a:srgbClr val="006857"/>
              </a:buClr>
              <a:buSzPts val="1350"/>
              <a:buFont typeface="Arial" panose="020B0604020202020204" pitchFamily="34" charset="0"/>
              <a:buChar char="•"/>
              <a:tabLst/>
              <a:defRPr/>
            </a:pPr>
            <a:endParaRPr kumimoji="0" lang="en-US" sz="14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sym typeface="Calibri"/>
            </a:endParaRP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sym typeface="Cambria"/>
            </a:endParaRPr>
          </a:p>
        </p:txBody>
      </p:sp>
    </p:spTree>
    <p:extLst>
      <p:ext uri="{BB962C8B-B14F-4D97-AF65-F5344CB8AC3E}">
        <p14:creationId xmlns:p14="http://schemas.microsoft.com/office/powerpoint/2010/main" val="10081667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lang="en-US" sz="2700" b="1" kern="1200" dirty="0">
                <a:solidFill>
                  <a:schemeClr val="tx2"/>
                </a:solidFill>
                <a:latin typeface="+mj-lt"/>
                <a:ea typeface="+mj-ea"/>
                <a:cs typeface="+mj-cs"/>
                <a:sym typeface="Calibri"/>
              </a:rPr>
              <a:t>Alexis </a:t>
            </a:r>
            <a:r>
              <a:rPr lang="en-US" sz="2700" b="1" kern="1200" dirty="0" err="1">
                <a:solidFill>
                  <a:schemeClr val="tx2"/>
                </a:solidFill>
                <a:latin typeface="+mj-lt"/>
                <a:ea typeface="+mj-ea"/>
                <a:cs typeface="+mj-cs"/>
                <a:sym typeface="Calibri"/>
              </a:rPr>
              <a:t>Anduiza</a:t>
            </a:r>
            <a:r>
              <a:rPr lang="en-US" sz="2700" b="1" kern="1200" dirty="0">
                <a:solidFill>
                  <a:schemeClr val="tx2"/>
                </a:solidFill>
                <a:latin typeface="+mj-lt"/>
                <a:ea typeface="+mj-ea"/>
                <a:cs typeface="+mj-cs"/>
                <a:sym typeface="Calibri"/>
              </a:rPr>
              <a:t> </a:t>
            </a:r>
            <a:endParaRPr kumimoji="0" lang="en-US" sz="2700" b="1" i="0" u="none" strike="noStrike" kern="1200" cap="none" spc="0" normalizeH="0" baseline="0" noProof="0" dirty="0">
              <a:ln>
                <a:noFill/>
              </a:ln>
              <a:solidFill>
                <a:schemeClr val="tx2"/>
              </a:solidFill>
              <a:effectLst/>
              <a:uLnTx/>
              <a:uFillTx/>
              <a:latin typeface="+mj-lt"/>
              <a:ea typeface="+mj-ea"/>
              <a:cs typeface="+mj-cs"/>
              <a:sym typeface="Calibri"/>
            </a:endParaRPr>
          </a:p>
        </p:txBody>
      </p:sp>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2771255" y="751589"/>
            <a:ext cx="2713622"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buClr>
                <a:srgbClr val="006857"/>
              </a:buClr>
              <a:buNone/>
              <a:defRPr/>
            </a:pPr>
            <a:r>
              <a:rPr lang="en-US" sz="1400" b="1" kern="1200" dirty="0">
                <a:solidFill>
                  <a:schemeClr val="tx1"/>
                </a:solidFill>
                <a:latin typeface="+mn-lt"/>
                <a:ea typeface="+mn-ea"/>
                <a:cs typeface="+mn-cs"/>
              </a:rPr>
              <a:t>Alexis </a:t>
            </a:r>
            <a:r>
              <a:rPr lang="en-US" sz="1400" kern="1200" dirty="0">
                <a:solidFill>
                  <a:schemeClr val="tx1"/>
                </a:solidFill>
                <a:latin typeface="+mn-lt"/>
                <a:ea typeface="+mn-ea"/>
                <a:cs typeface="+mn-cs"/>
              </a:rPr>
              <a:t>is an undergraduate student pursuing a Bachelor's of Business Administration with a concentration in Finance at Loyola University Maryland. As a junior Alexis spent a semester in Lyon, France studying business at The Centre </a:t>
            </a:r>
            <a:r>
              <a:rPr lang="en-US" sz="1400" kern="1200" dirty="0" err="1">
                <a:solidFill>
                  <a:schemeClr val="tx1"/>
                </a:solidFill>
                <a:latin typeface="+mn-lt"/>
                <a:ea typeface="+mn-ea"/>
                <a:cs typeface="+mn-cs"/>
              </a:rPr>
              <a:t>d’Etudes</a:t>
            </a:r>
            <a:r>
              <a:rPr lang="en-US" sz="1400" kern="1200" dirty="0">
                <a:solidFill>
                  <a:schemeClr val="tx1"/>
                </a:solidFill>
                <a:latin typeface="+mn-lt"/>
                <a:ea typeface="+mn-ea"/>
                <a:cs typeface="+mn-cs"/>
              </a:rPr>
              <a:t> Franco-</a:t>
            </a:r>
            <a:r>
              <a:rPr lang="en-US" sz="1400" kern="1200" dirty="0" err="1">
                <a:solidFill>
                  <a:schemeClr val="tx1"/>
                </a:solidFill>
                <a:latin typeface="+mn-lt"/>
                <a:ea typeface="+mn-ea"/>
                <a:cs typeface="+mn-cs"/>
              </a:rPr>
              <a:t>Americain</a:t>
            </a:r>
            <a:r>
              <a:rPr lang="en-US" sz="1400" kern="1200" dirty="0">
                <a:solidFill>
                  <a:schemeClr val="tx1"/>
                </a:solidFill>
                <a:latin typeface="+mn-lt"/>
                <a:ea typeface="+mn-ea"/>
                <a:cs typeface="+mn-cs"/>
              </a:rPr>
              <a:t> de Management, where in addition to classes, she got to travel across Europe. She is also a member of the Financial Management Association National Honor Society and Alpha Kappa Psi. Alexis previously interned at Morgan Stanley in NYC in their Institutional Equity Division and will return as a full-time analyst in the Fall of 2019.</a:t>
            </a:r>
          </a:p>
          <a:p>
            <a:pPr marL="0" marR="0" lvl="0" indent="-228600" fontAlgn="auto">
              <a:lnSpc>
                <a:spcPct val="90000"/>
              </a:lnSpc>
              <a:spcBef>
                <a:spcPts val="0"/>
              </a:spcBef>
              <a:spcAft>
                <a:spcPts val="0"/>
              </a:spcAft>
              <a:buClr>
                <a:srgbClr val="006857"/>
              </a:buClr>
              <a:buSzPts val="135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libri"/>
            </a:endParaRP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mbria"/>
            </a:endParaRPr>
          </a:p>
        </p:txBody>
      </p:sp>
      <p:pic>
        <p:nvPicPr>
          <p:cNvPr id="8" name="Google Shape;120;p19">
            <a:extLst>
              <a:ext uri="{FF2B5EF4-FFF2-40B4-BE49-F238E27FC236}">
                <a16:creationId xmlns:a16="http://schemas.microsoft.com/office/drawing/2014/main" id="{363244ED-7961-4EE4-A514-237B42E55B54}"/>
              </a:ext>
            </a:extLst>
          </p:cNvPr>
          <p:cNvPicPr preferRelativeResize="0"/>
          <p:nvPr/>
        </p:nvPicPr>
        <p:blipFill rotWithShape="1">
          <a:blip r:embed="rId2">
            <a:extLst/>
          </a:blip>
          <a:srcRect l="6916" r="6293" b="2"/>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4159968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06DA-B576-4644-A208-C025E791314E}"/>
              </a:ext>
            </a:extLst>
          </p:cNvPr>
          <p:cNvSpPr>
            <a:spLocks noGrp="1"/>
          </p:cNvSpPr>
          <p:nvPr>
            <p:ph type="title"/>
          </p:nvPr>
        </p:nvSpPr>
        <p:spPr>
          <a:xfrm>
            <a:off x="395400" y="506435"/>
            <a:ext cx="7467600" cy="555498"/>
          </a:xfrm>
        </p:spPr>
        <p:txBody>
          <a:bodyPr/>
          <a:lstStyle/>
          <a:p>
            <a:r>
              <a:rPr lang="en-US" sz="2300" b="1" dirty="0"/>
              <a:t>Employment</a:t>
            </a:r>
          </a:p>
        </p:txBody>
      </p:sp>
      <p:sp>
        <p:nvSpPr>
          <p:cNvPr id="4" name="Slide Number Placeholder 3">
            <a:extLst>
              <a:ext uri="{FF2B5EF4-FFF2-40B4-BE49-F238E27FC236}">
                <a16:creationId xmlns:a16="http://schemas.microsoft.com/office/drawing/2014/main" id="{1C13D99F-3835-4C26-A789-A677FD63A180}"/>
              </a:ext>
            </a:extLst>
          </p:cNvPr>
          <p:cNvSpPr>
            <a:spLocks noGrp="1"/>
          </p:cNvSpPr>
          <p:nvPr>
            <p:ph type="sldNum" sz="quarter" idx="12"/>
          </p:nvPr>
        </p:nvSpPr>
        <p:spPr>
          <a:xfrm>
            <a:off x="8567050" y="4855091"/>
            <a:ext cx="381000" cy="171450"/>
          </a:xfrm>
        </p:spPr>
        <p:txBody>
          <a:bodyPr/>
          <a:lstStyle/>
          <a:p>
            <a:fld id="{C4C5411A-C02D-49EF-A313-6C2D6A9C6A32}" type="slidenum">
              <a:rPr lang="en-US" smtClean="0">
                <a:solidFill>
                  <a:prstClr val="black"/>
                </a:solidFill>
              </a:rPr>
              <a:pPr/>
              <a:t>8</a:t>
            </a:fld>
            <a:endParaRPr lang="en-US" dirty="0">
              <a:solidFill>
                <a:prstClr val="black"/>
              </a:solidFill>
            </a:endParaRPr>
          </a:p>
        </p:txBody>
      </p:sp>
      <p:sp>
        <p:nvSpPr>
          <p:cNvPr id="5" name="Google Shape;82;p15">
            <a:extLst>
              <a:ext uri="{FF2B5EF4-FFF2-40B4-BE49-F238E27FC236}">
                <a16:creationId xmlns:a16="http://schemas.microsoft.com/office/drawing/2014/main" id="{1E872F3A-0761-4A46-A96D-E27F76BDB4AE}"/>
              </a:ext>
            </a:extLst>
          </p:cNvPr>
          <p:cNvSpPr txBox="1">
            <a:spLocks/>
          </p:cNvSpPr>
          <p:nvPr/>
        </p:nvSpPr>
        <p:spPr>
          <a:xfrm>
            <a:off x="5717063" y="529325"/>
            <a:ext cx="2699700" cy="3669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600"/>
              </a:spcAft>
              <a:buClrTx/>
              <a:buFont typeface="Arial" pitchFamily="34" charset="0"/>
              <a:buNone/>
            </a:pPr>
            <a:r>
              <a:rPr lang="en-US" sz="1600" b="1" dirty="0">
                <a:solidFill>
                  <a:schemeClr val="bg2"/>
                </a:solidFill>
                <a:latin typeface="Cambria" panose="02040503050406030204" pitchFamily="18" charset="0"/>
                <a:ea typeface="Cambria" panose="02040503050406030204" pitchFamily="18" charset="0"/>
              </a:rPr>
              <a:t>Labor force participation rate</a:t>
            </a:r>
          </a:p>
        </p:txBody>
      </p:sp>
      <p:sp>
        <p:nvSpPr>
          <p:cNvPr id="6" name="Google Shape;84;p15">
            <a:extLst>
              <a:ext uri="{FF2B5EF4-FFF2-40B4-BE49-F238E27FC236}">
                <a16:creationId xmlns:a16="http://schemas.microsoft.com/office/drawing/2014/main" id="{CE5CB448-ADA3-4E0D-9CDB-E5A2CCAA8212}"/>
              </a:ext>
            </a:extLst>
          </p:cNvPr>
          <p:cNvSpPr txBox="1">
            <a:spLocks/>
          </p:cNvSpPr>
          <p:nvPr/>
        </p:nvSpPr>
        <p:spPr>
          <a:xfrm>
            <a:off x="5717050" y="2725150"/>
            <a:ext cx="2850000" cy="3669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600"/>
              </a:spcAft>
              <a:buClrTx/>
              <a:buFont typeface="Arial" pitchFamily="34" charset="0"/>
              <a:buNone/>
            </a:pPr>
            <a:r>
              <a:rPr lang="en-US" sz="1600" b="1" dirty="0">
                <a:solidFill>
                  <a:schemeClr val="bg2"/>
                </a:solidFill>
                <a:latin typeface="Cambria" panose="02040503050406030204" pitchFamily="18" charset="0"/>
                <a:ea typeface="Cambria" panose="02040503050406030204" pitchFamily="18" charset="0"/>
              </a:rPr>
              <a:t>Labor force unemployment rate</a:t>
            </a:r>
          </a:p>
        </p:txBody>
      </p:sp>
      <p:sp>
        <p:nvSpPr>
          <p:cNvPr id="7" name="Google Shape;85;p15">
            <a:extLst>
              <a:ext uri="{FF2B5EF4-FFF2-40B4-BE49-F238E27FC236}">
                <a16:creationId xmlns:a16="http://schemas.microsoft.com/office/drawing/2014/main" id="{D3A7A7BC-0852-41DF-BC63-CC4DA9082B8F}"/>
              </a:ext>
            </a:extLst>
          </p:cNvPr>
          <p:cNvSpPr txBox="1">
            <a:spLocks/>
          </p:cNvSpPr>
          <p:nvPr/>
        </p:nvSpPr>
        <p:spPr>
          <a:xfrm>
            <a:off x="359700" y="1245325"/>
            <a:ext cx="3769500" cy="33171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Tx/>
              <a:buFont typeface="Arial" pitchFamily="34" charset="0"/>
              <a:buNone/>
            </a:pPr>
            <a:r>
              <a:rPr lang="en-US" sz="1600" b="1" dirty="0">
                <a:solidFill>
                  <a:schemeClr val="bg2"/>
                </a:solidFill>
                <a:latin typeface="Cambria" panose="02040503050406030204" pitchFamily="18" charset="0"/>
                <a:ea typeface="Cambria" panose="02040503050406030204" pitchFamily="18" charset="0"/>
              </a:rPr>
              <a:t>Labor force participation- </a:t>
            </a:r>
            <a:r>
              <a:rPr lang="en-US" sz="1600" dirty="0">
                <a:solidFill>
                  <a:schemeClr val="bg2"/>
                </a:solidFill>
                <a:latin typeface="Cambria" panose="02040503050406030204" pitchFamily="18" charset="0"/>
                <a:ea typeface="Cambria" panose="02040503050406030204" pitchFamily="18" charset="0"/>
              </a:rPr>
              <a:t>as of March 2019 participation stands at 63%</a:t>
            </a:r>
          </a:p>
          <a:p>
            <a:pPr marL="0" indent="0">
              <a:spcBef>
                <a:spcPts val="1600"/>
              </a:spcBef>
              <a:buClrTx/>
              <a:buFont typeface="Arial" pitchFamily="34" charset="0"/>
              <a:buNone/>
            </a:pPr>
            <a:r>
              <a:rPr lang="en-US" sz="1600" b="1" dirty="0">
                <a:solidFill>
                  <a:schemeClr val="bg2"/>
                </a:solidFill>
                <a:latin typeface="Cambria" panose="02040503050406030204" pitchFamily="18" charset="0"/>
                <a:ea typeface="Cambria" panose="02040503050406030204" pitchFamily="18" charset="0"/>
              </a:rPr>
              <a:t>Labor force unemployment- </a:t>
            </a:r>
            <a:r>
              <a:rPr lang="en-US" sz="1600" dirty="0">
                <a:solidFill>
                  <a:schemeClr val="bg2"/>
                </a:solidFill>
                <a:latin typeface="Cambria" panose="02040503050406030204" pitchFamily="18" charset="0"/>
                <a:ea typeface="Cambria" panose="02040503050406030204" pitchFamily="18" charset="0"/>
              </a:rPr>
              <a:t>as of March 2019 unemployment is at 3.8%</a:t>
            </a:r>
          </a:p>
          <a:p>
            <a:pPr marL="0" indent="0">
              <a:spcBef>
                <a:spcPts val="1600"/>
              </a:spcBef>
              <a:buClrTx/>
              <a:buFont typeface="Arial" pitchFamily="34" charset="0"/>
              <a:buNone/>
            </a:pPr>
            <a:endParaRPr lang="en-US" sz="1600" dirty="0">
              <a:solidFill>
                <a:schemeClr val="bg2"/>
              </a:solidFill>
              <a:latin typeface="Cambria" panose="02040503050406030204" pitchFamily="18" charset="0"/>
              <a:ea typeface="Cambria" panose="02040503050406030204" pitchFamily="18" charset="0"/>
            </a:endParaRPr>
          </a:p>
          <a:p>
            <a:pPr marL="0" indent="0">
              <a:spcBef>
                <a:spcPts val="1600"/>
              </a:spcBef>
              <a:buClrTx/>
              <a:buFont typeface="Arial" pitchFamily="34" charset="0"/>
              <a:buNone/>
            </a:pPr>
            <a:r>
              <a:rPr lang="en-US" sz="1600" dirty="0">
                <a:solidFill>
                  <a:schemeClr val="bg2"/>
                </a:solidFill>
                <a:latin typeface="Cambria" panose="02040503050406030204" pitchFamily="18" charset="0"/>
                <a:ea typeface="Cambria" panose="02040503050406030204" pitchFamily="18" charset="0"/>
              </a:rPr>
              <a:t>According to the Bureau of Labor Statistics, 7.4% growth in employment by 2026 with the highest growth in financial services, tech and healthcare. </a:t>
            </a:r>
          </a:p>
          <a:p>
            <a:pPr marL="0" indent="0">
              <a:spcBef>
                <a:spcPts val="1600"/>
              </a:spcBef>
              <a:spcAft>
                <a:spcPts val="1600"/>
              </a:spcAft>
              <a:buClrTx/>
              <a:buFont typeface="Arial" pitchFamily="34" charset="0"/>
              <a:buNone/>
            </a:pPr>
            <a:endParaRPr lang="en-US" sz="1600" dirty="0">
              <a:solidFill>
                <a:schemeClr val="bg2"/>
              </a:solidFill>
              <a:latin typeface="Cambria" panose="02040503050406030204" pitchFamily="18" charset="0"/>
              <a:ea typeface="Cambria" panose="02040503050406030204" pitchFamily="18" charset="0"/>
            </a:endParaRPr>
          </a:p>
        </p:txBody>
      </p:sp>
      <p:pic>
        <p:nvPicPr>
          <p:cNvPr id="8" name="Google Shape;81;p15">
            <a:extLst>
              <a:ext uri="{FF2B5EF4-FFF2-40B4-BE49-F238E27FC236}">
                <a16:creationId xmlns:a16="http://schemas.microsoft.com/office/drawing/2014/main" id="{33C66666-27B0-45EC-8B23-A7B87E0B00F9}"/>
              </a:ext>
            </a:extLst>
          </p:cNvPr>
          <p:cNvPicPr preferRelativeResize="0"/>
          <p:nvPr/>
        </p:nvPicPr>
        <p:blipFill>
          <a:blip r:embed="rId2">
            <a:alphaModFix/>
          </a:blip>
          <a:stretch>
            <a:fillRect/>
          </a:stretch>
        </p:blipFill>
        <p:spPr>
          <a:xfrm>
            <a:off x="5359651" y="911200"/>
            <a:ext cx="3414524" cy="1608824"/>
          </a:xfrm>
          <a:prstGeom prst="rect">
            <a:avLst/>
          </a:prstGeom>
          <a:noFill/>
          <a:ln>
            <a:noFill/>
          </a:ln>
        </p:spPr>
      </p:pic>
      <p:pic>
        <p:nvPicPr>
          <p:cNvPr id="9" name="Google Shape;83;p15">
            <a:extLst>
              <a:ext uri="{FF2B5EF4-FFF2-40B4-BE49-F238E27FC236}">
                <a16:creationId xmlns:a16="http://schemas.microsoft.com/office/drawing/2014/main" id="{6E634E76-3167-4103-B6FE-32C4ACBFCEC2}"/>
              </a:ext>
            </a:extLst>
          </p:cNvPr>
          <p:cNvPicPr preferRelativeResize="0"/>
          <p:nvPr/>
        </p:nvPicPr>
        <p:blipFill>
          <a:blip r:embed="rId3">
            <a:alphaModFix/>
          </a:blip>
          <a:stretch>
            <a:fillRect/>
          </a:stretch>
        </p:blipFill>
        <p:spPr>
          <a:xfrm>
            <a:off x="5369775" y="3119251"/>
            <a:ext cx="3414525" cy="1608824"/>
          </a:xfrm>
          <a:prstGeom prst="rect">
            <a:avLst/>
          </a:prstGeom>
          <a:noFill/>
          <a:ln>
            <a:noFill/>
          </a:ln>
        </p:spPr>
      </p:pic>
    </p:spTree>
    <p:extLst>
      <p:ext uri="{BB962C8B-B14F-4D97-AF65-F5344CB8AC3E}">
        <p14:creationId xmlns:p14="http://schemas.microsoft.com/office/powerpoint/2010/main" val="794004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libri"/>
              </a:rPr>
              <a:t>Bobby </a:t>
            </a:r>
          </a:p>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libri"/>
              </a:rPr>
              <a:t>Austin</a:t>
            </a:r>
          </a:p>
        </p:txBody>
      </p:sp>
      <p:pic>
        <p:nvPicPr>
          <p:cNvPr id="10" name="Google Shape;384;p47">
            <a:extLst>
              <a:ext uri="{FF2B5EF4-FFF2-40B4-BE49-F238E27FC236}">
                <a16:creationId xmlns:a16="http://schemas.microsoft.com/office/drawing/2014/main" id="{DC6201D5-F30E-5541-865B-9F8DA7AA0065}"/>
              </a:ext>
            </a:extLst>
          </p:cNvPr>
          <p:cNvPicPr preferRelativeResize="0"/>
          <p:nvPr/>
        </p:nvPicPr>
        <p:blipFill rotWithShape="1">
          <a:blip r:embed="rId2">
            <a:extLst/>
          </a:blip>
          <a:srcRect r="-1" b="12712"/>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6034881" y="485775"/>
            <a:ext cx="2747169"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0"/>
              </a:spcAft>
              <a:buClr>
                <a:srgbClr val="006857"/>
              </a:buClr>
              <a:buSzPts val="1350"/>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sym typeface="Calibri"/>
              </a:rPr>
              <a:t>Bobby </a:t>
            </a:r>
            <a:r>
              <a:rPr kumimoji="0" lang="en-US" sz="1400" b="0" i="0" u="none" strike="noStrike" kern="1200" cap="none" spc="0" normalizeH="0" baseline="0" noProof="0" dirty="0">
                <a:ln>
                  <a:noFill/>
                </a:ln>
                <a:solidFill>
                  <a:schemeClr val="tx1"/>
                </a:solidFill>
                <a:effectLst/>
                <a:uLnTx/>
                <a:uFillTx/>
                <a:latin typeface="+mn-lt"/>
                <a:ea typeface="+mn-ea"/>
                <a:cs typeface="+mn-cs"/>
                <a:sym typeface="Calibri"/>
              </a:rPr>
              <a:t>is pursuing a Bachelors of Business Administration with a major in Finance and a minor in Information Systems at Loyola University of Maryland. He is a member of the Men’s Lacrosse Team at Loyola as well as  the Chi Alpha Sigma Honor Society. Bobby worked as an investment banking analyst at Canaccord Genuity in Boston last summer on the sustainable energy and technology coverage teams. Upon graduation, Bobby will be working for H.C. Wainwright &amp; Co. as an investment banking analyst on their life sciences team in New York City.</a:t>
            </a: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mbria"/>
            </a:endParaRPr>
          </a:p>
        </p:txBody>
      </p:sp>
    </p:spTree>
    <p:extLst>
      <p:ext uri="{BB962C8B-B14F-4D97-AF65-F5344CB8AC3E}">
        <p14:creationId xmlns:p14="http://schemas.microsoft.com/office/powerpoint/2010/main" val="1585678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83;p13">
            <a:extLst>
              <a:ext uri="{FF2B5EF4-FFF2-40B4-BE49-F238E27FC236}">
                <a16:creationId xmlns:a16="http://schemas.microsoft.com/office/drawing/2014/main" id="{F2660BC4-5781-4BA4-B95D-7FBC056974CD}"/>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Helvetica Neue"/>
              </a:rPr>
              <a:t>Chase Bradshaw</a:t>
            </a:r>
          </a:p>
        </p:txBody>
      </p:sp>
      <p:sp>
        <p:nvSpPr>
          <p:cNvPr id="14" name="Google Shape;84;p13">
            <a:extLst>
              <a:ext uri="{FF2B5EF4-FFF2-40B4-BE49-F238E27FC236}">
                <a16:creationId xmlns:a16="http://schemas.microsoft.com/office/drawing/2014/main" id="{F23AA907-52DE-4884-991B-3AC8B06C7002}"/>
              </a:ext>
            </a:extLst>
          </p:cNvPr>
          <p:cNvSpPr txBox="1">
            <a:spLocks/>
          </p:cNvSpPr>
          <p:nvPr/>
        </p:nvSpPr>
        <p:spPr>
          <a:xfrm>
            <a:off x="2728726" y="485775"/>
            <a:ext cx="2713622"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spcAft>
                <a:spcPts val="600"/>
              </a:spcAft>
              <a:buClr>
                <a:srgbClr val="000000"/>
              </a:buClr>
              <a:buSzPts val="1100"/>
              <a:buNone/>
              <a:defRPr/>
            </a:pPr>
            <a:r>
              <a:rPr lang="en-US" sz="1400" b="1" kern="1200" dirty="0">
                <a:solidFill>
                  <a:schemeClr val="tx1"/>
                </a:solidFill>
                <a:latin typeface="+mn-lt"/>
                <a:ea typeface="+mn-ea"/>
                <a:cs typeface="+mn-cs"/>
                <a:sym typeface="Calibri"/>
              </a:rPr>
              <a:t>Chase </a:t>
            </a:r>
            <a:r>
              <a:rPr lang="en-US" sz="1400" kern="1200" dirty="0">
                <a:solidFill>
                  <a:schemeClr val="tx1"/>
                </a:solidFill>
                <a:latin typeface="+mn-lt"/>
                <a:ea typeface="+mn-ea"/>
                <a:cs typeface="+mn-cs"/>
                <a:sym typeface="Calibri"/>
              </a:rPr>
              <a:t>is an undergraduate student pursuing a Bachelors of Business Administration with a concentration in Finance at Loyola University Maryland. In addition to his studies, Chase was a member of Loyola’s Financial Management Association and Fixed Income Society. Chase held a summer internship in St. Louis, Missouri at Edward Jones as an FA Intern. Upon graduating in May of 2019, Chase will be rejoining Edward Jones as a Financial Advisor in St. Paul, Minnesota. </a:t>
            </a:r>
          </a:p>
          <a:p>
            <a:pPr marL="0" marR="0" lvl="0" indent="-228600" fontAlgn="auto">
              <a:lnSpc>
                <a:spcPct val="90000"/>
              </a:lnSpc>
              <a:spcBef>
                <a:spcPts val="0"/>
              </a:spcBef>
              <a:spcAft>
                <a:spcPts val="600"/>
              </a:spcAft>
              <a:buClr>
                <a:srgbClr val="000000"/>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Helvetica Neue"/>
            </a:endParaRPr>
          </a:p>
        </p:txBody>
      </p:sp>
      <p:pic>
        <p:nvPicPr>
          <p:cNvPr id="8" name="Google Shape;397;p48">
            <a:extLst>
              <a:ext uri="{FF2B5EF4-FFF2-40B4-BE49-F238E27FC236}">
                <a16:creationId xmlns:a16="http://schemas.microsoft.com/office/drawing/2014/main" id="{E35E1C78-223B-424E-81FC-7C3BEBA8C021}"/>
              </a:ext>
            </a:extLst>
          </p:cNvPr>
          <p:cNvPicPr preferRelativeResize="0"/>
          <p:nvPr/>
        </p:nvPicPr>
        <p:blipFill rotWithShape="1">
          <a:blip r:embed="rId2">
            <a:extLst/>
          </a:blip>
          <a:srcRect l="3377" r="4046" b="2"/>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3" name="Google Shape;84;p13">
            <a:extLst>
              <a:ext uri="{FF2B5EF4-FFF2-40B4-BE49-F238E27FC236}">
                <a16:creationId xmlns:a16="http://schemas.microsoft.com/office/drawing/2014/main" id="{32C81818-3083-4FE0-B634-D0B7910EE376}"/>
              </a:ext>
            </a:extLst>
          </p:cNvPr>
          <p:cNvSpPr txBox="1">
            <a:spLocks/>
          </p:cNvSpPr>
          <p:nvPr/>
        </p:nvSpPr>
        <p:spPr>
          <a:xfrm>
            <a:off x="4793927" y="1591322"/>
            <a:ext cx="3926617" cy="2829757"/>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600"/>
              </a:spcAft>
              <a:buClr>
                <a:srgbClr val="000000"/>
              </a:buClr>
              <a:buSzPts val="1100"/>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Helvetica Neue"/>
            </a:endParaRPr>
          </a:p>
        </p:txBody>
      </p:sp>
    </p:spTree>
    <p:extLst>
      <p:ext uri="{BB962C8B-B14F-4D97-AF65-F5344CB8AC3E}">
        <p14:creationId xmlns:p14="http://schemas.microsoft.com/office/powerpoint/2010/main" val="5944936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lang="en-US" sz="2700" b="1" kern="1200" dirty="0">
                <a:solidFill>
                  <a:schemeClr val="tx2"/>
                </a:solidFill>
                <a:latin typeface="+mj-lt"/>
                <a:ea typeface="+mj-ea"/>
                <a:cs typeface="+mj-cs"/>
                <a:sym typeface="Calibri"/>
              </a:rPr>
              <a:t>Caroline Coulter</a:t>
            </a:r>
            <a:endParaRPr kumimoji="0" lang="en-US" sz="2700" b="1" i="0" u="none" strike="noStrike" kern="1200" cap="none" spc="0" normalizeH="0" baseline="0" noProof="0" dirty="0">
              <a:ln>
                <a:noFill/>
              </a:ln>
              <a:solidFill>
                <a:schemeClr val="tx2"/>
              </a:solidFill>
              <a:effectLst/>
              <a:uLnTx/>
              <a:uFillTx/>
              <a:latin typeface="+mj-lt"/>
              <a:ea typeface="+mj-ea"/>
              <a:cs typeface="+mj-cs"/>
              <a:sym typeface="Calibri"/>
            </a:endParaRPr>
          </a:p>
        </p:txBody>
      </p:sp>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2673638" y="531283"/>
            <a:ext cx="2736561" cy="4301974"/>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lvl="0" indent="0">
              <a:lnSpc>
                <a:spcPct val="90000"/>
              </a:lnSpc>
              <a:spcBef>
                <a:spcPts val="0"/>
              </a:spcBef>
              <a:buClr>
                <a:srgbClr val="006857"/>
              </a:buClr>
              <a:buNone/>
              <a:defRPr/>
            </a:pPr>
            <a:r>
              <a:rPr lang="en-US" sz="1400" b="1" kern="1200" dirty="0">
                <a:solidFill>
                  <a:schemeClr val="tx1"/>
                </a:solidFill>
                <a:latin typeface="Calibri" panose="020F0502020204030204" pitchFamily="34" charset="0"/>
                <a:cs typeface="Calibri" panose="020F0502020204030204" pitchFamily="34" charset="0"/>
                <a:sym typeface="Cambria"/>
              </a:rPr>
              <a:t>Caroline</a:t>
            </a:r>
            <a:r>
              <a:rPr lang="en-US" sz="1400" kern="1200" dirty="0">
                <a:solidFill>
                  <a:schemeClr val="tx1"/>
                </a:solidFill>
                <a:latin typeface="Calibri" panose="020F0502020204030204" pitchFamily="34" charset="0"/>
                <a:cs typeface="Calibri" panose="020F0502020204030204" pitchFamily="34" charset="0"/>
                <a:sym typeface="Cambria"/>
              </a:rPr>
              <a:t> is an undergraduate student pursuing a Bachelors of Business Administration with a concentration in Finance and a minor in French. She is a member of the Financial Management Association National Honors Society and Pi Delta Phi Honors Society.  Caroline interned at Daniel J Galli &amp; Associates and Fidelity Investments and will be working full time in Boston at Wellington Management in the Portfolio Services group following graduation.  She will begin work toward her CFA after graduation and plans to obtain her MBA afterward.</a:t>
            </a: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mbria"/>
            </a:endParaRPr>
          </a:p>
        </p:txBody>
      </p:sp>
      <p:pic>
        <p:nvPicPr>
          <p:cNvPr id="4" name="Picture 3">
            <a:extLst>
              <a:ext uri="{FF2B5EF4-FFF2-40B4-BE49-F238E27FC236}">
                <a16:creationId xmlns:a16="http://schemas.microsoft.com/office/drawing/2014/main" id="{065A516F-AB13-B04C-B0D7-C5A550593576}"/>
              </a:ext>
            </a:extLst>
          </p:cNvPr>
          <p:cNvPicPr>
            <a:picLocks noChangeAspect="1"/>
          </p:cNvPicPr>
          <p:nvPr/>
        </p:nvPicPr>
        <p:blipFill rotWithShape="1">
          <a:blip r:embed="rId2"/>
          <a:srcRect l="6588" r="214" b="2"/>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35079554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mbria"/>
              </a:rPr>
              <a:t>Anthony Del Piano</a:t>
            </a:r>
          </a:p>
        </p:txBody>
      </p:sp>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2728726" y="485775"/>
            <a:ext cx="2713622"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0"/>
              </a:spcAft>
              <a:buClr>
                <a:srgbClr val="006857"/>
              </a:buClr>
              <a:buSzPts val="1100"/>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sym typeface="Cambria"/>
              </a:rPr>
              <a:t>Anthony</a:t>
            </a:r>
            <a:r>
              <a:rPr kumimoji="0" lang="en-US" sz="1400" b="0" i="0" u="none" strike="noStrike" kern="1200" cap="none" spc="0" normalizeH="0" baseline="0" noProof="0" dirty="0">
                <a:ln>
                  <a:noFill/>
                </a:ln>
                <a:solidFill>
                  <a:schemeClr val="tx1"/>
                </a:solidFill>
                <a:effectLst/>
                <a:uLnTx/>
                <a:uFillTx/>
                <a:latin typeface="+mn-lt"/>
                <a:ea typeface="+mn-ea"/>
                <a:cs typeface="+mn-cs"/>
                <a:sym typeface="Cambria"/>
              </a:rPr>
              <a:t> is an undergraduate student pursuing a Bachelors of Business Administration with a concentration in Finance and a minor in Information Systems from Loyola University Maryland. He is a member of the Financial Management Association National Honor Society. Anthony previously interned at Barnes &amp; Noble, Inc. in the internal audit and MIS departments. He also worked this past summer at BDO USA, LLP’s New York City office as a Business Restructuring Services Intern where he will begin working full time upon graduation.</a:t>
            </a: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mbria"/>
            </a:endParaRPr>
          </a:p>
        </p:txBody>
      </p:sp>
      <p:pic>
        <p:nvPicPr>
          <p:cNvPr id="8" name="Google Shape;1079;p45">
            <a:extLst>
              <a:ext uri="{FF2B5EF4-FFF2-40B4-BE49-F238E27FC236}">
                <a16:creationId xmlns:a16="http://schemas.microsoft.com/office/drawing/2014/main" id="{C1AF2D3E-4638-314A-B5A2-DCEA5CFC8768}"/>
              </a:ext>
            </a:extLst>
          </p:cNvPr>
          <p:cNvPicPr preferRelativeResize="0"/>
          <p:nvPr/>
        </p:nvPicPr>
        <p:blipFill rotWithShape="1">
          <a:blip r:embed="rId2">
            <a:extLst/>
          </a:blip>
          <a:srcRect l="10621" r="12016" b="2"/>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1743387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69;p11">
            <a:extLst>
              <a:ext uri="{FF2B5EF4-FFF2-40B4-BE49-F238E27FC236}">
                <a16:creationId xmlns:a16="http://schemas.microsoft.com/office/drawing/2014/main" id="{1714B0C8-6FD4-40ED-8902-1194EC1300C2}"/>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Helvetica Neue"/>
              </a:rPr>
              <a:t>Jerimiah Edwards </a:t>
            </a:r>
          </a:p>
        </p:txBody>
      </p:sp>
      <p:pic>
        <p:nvPicPr>
          <p:cNvPr id="8" name="Google Shape;119;p19">
            <a:extLst>
              <a:ext uri="{FF2B5EF4-FFF2-40B4-BE49-F238E27FC236}">
                <a16:creationId xmlns:a16="http://schemas.microsoft.com/office/drawing/2014/main" id="{C4E96D12-CF78-449E-9637-1370831D06F3}"/>
              </a:ext>
            </a:extLst>
          </p:cNvPr>
          <p:cNvPicPr preferRelativeResize="0"/>
          <p:nvPr/>
        </p:nvPicPr>
        <p:blipFill rotWithShape="1">
          <a:blip r:embed="rId2">
            <a:extLst/>
          </a:blip>
          <a:srcRect l="9170" r="6014" b="2"/>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4" name="Google Shape;71;p11">
            <a:extLst>
              <a:ext uri="{FF2B5EF4-FFF2-40B4-BE49-F238E27FC236}">
                <a16:creationId xmlns:a16="http://schemas.microsoft.com/office/drawing/2014/main" id="{C03C4109-BB09-4C91-A157-2202EEE6B5CF}"/>
              </a:ext>
            </a:extLst>
          </p:cNvPr>
          <p:cNvSpPr txBox="1"/>
          <p:nvPr/>
        </p:nvSpPr>
        <p:spPr>
          <a:xfrm>
            <a:off x="6034881" y="634631"/>
            <a:ext cx="2747169" cy="4168378"/>
          </a:xfrm>
          <a:prstGeom prst="rect">
            <a:avLst/>
          </a:prstGeom>
        </p:spPr>
        <p:txBody>
          <a:bodyPr spcFirstLastPara="1" vert="horz" lIns="91440" tIns="45720" rIns="91440" bIns="45720" rtlCol="0" anchor="ctr" anchorCtr="0">
            <a:normAutofit/>
          </a:bodyPr>
          <a:lstStyle/>
          <a:p>
            <a:pPr>
              <a:lnSpc>
                <a:spcPct val="90000"/>
              </a:lnSpc>
              <a:spcAft>
                <a:spcPts val="600"/>
              </a:spcAft>
            </a:pPr>
            <a:r>
              <a:rPr lang="en-US" b="1" kern="1200" dirty="0">
                <a:solidFill>
                  <a:schemeClr val="tx1"/>
                </a:solidFill>
                <a:latin typeface="+mn-lt"/>
                <a:ea typeface="+mn-ea"/>
                <a:cs typeface="+mn-cs"/>
              </a:rPr>
              <a:t>Eddy </a:t>
            </a:r>
            <a:r>
              <a:rPr lang="en-US" kern="1200" dirty="0">
                <a:solidFill>
                  <a:schemeClr val="tx1"/>
                </a:solidFill>
                <a:latin typeface="+mn-lt"/>
                <a:ea typeface="+mn-ea"/>
                <a:cs typeface="+mn-cs"/>
              </a:rPr>
              <a:t>is an undergraduate student pursuing a Bachelors of Business Administration with a concentration in Finance and minor in Information Systems at Loyola University Maryland. Eddy has previously interned with Altus Group, Greenspring Associates, and T Rowe Price. Eddy is a member of the </a:t>
            </a:r>
            <a:r>
              <a:rPr lang="en-US" kern="1200" dirty="0" err="1">
                <a:solidFill>
                  <a:schemeClr val="tx1"/>
                </a:solidFill>
                <a:latin typeface="+mn-lt"/>
                <a:ea typeface="+mn-ea"/>
                <a:cs typeface="+mn-cs"/>
              </a:rPr>
              <a:t>Sellinger</a:t>
            </a:r>
            <a:r>
              <a:rPr lang="en-US" kern="1200" dirty="0">
                <a:solidFill>
                  <a:schemeClr val="tx1"/>
                </a:solidFill>
                <a:latin typeface="+mn-lt"/>
                <a:ea typeface="+mn-ea"/>
                <a:cs typeface="+mn-cs"/>
              </a:rPr>
              <a:t> Scholars Program, the Financial Management Association Honor Society and was president of the Loyola Magic the Gathering Club. After graduation, Eddy will begin working as a pricing analyst for Clark Associates.</a:t>
            </a:r>
          </a:p>
          <a:p>
            <a:pPr indent="-228600">
              <a:lnSpc>
                <a:spcPct val="90000"/>
              </a:lnSpc>
              <a:spcAft>
                <a:spcPts val="600"/>
              </a:spcAft>
              <a:buFont typeface="Arial" panose="020B0604020202020204" pitchFamily="34" charset="0"/>
              <a:buChar char="•"/>
            </a:pPr>
            <a:endParaRPr lang="en-US" kern="1200" dirty="0">
              <a:solidFill>
                <a:schemeClr val="tx1"/>
              </a:solidFill>
              <a:latin typeface="+mn-lt"/>
              <a:ea typeface="+mn-ea"/>
              <a:cs typeface="+mn-cs"/>
              <a:sym typeface="Helvetica Neue"/>
            </a:endParaRPr>
          </a:p>
        </p:txBody>
      </p:sp>
    </p:spTree>
    <p:extLst>
      <p:ext uri="{BB962C8B-B14F-4D97-AF65-F5344CB8AC3E}">
        <p14:creationId xmlns:p14="http://schemas.microsoft.com/office/powerpoint/2010/main" val="4271120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83;p13">
            <a:extLst>
              <a:ext uri="{FF2B5EF4-FFF2-40B4-BE49-F238E27FC236}">
                <a16:creationId xmlns:a16="http://schemas.microsoft.com/office/drawing/2014/main" id="{F2660BC4-5781-4BA4-B95D-7FBC056974CD}"/>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Helvetica Neue"/>
              </a:rPr>
              <a:t>Gabrielle Evans</a:t>
            </a:r>
          </a:p>
        </p:txBody>
      </p:sp>
      <p:sp>
        <p:nvSpPr>
          <p:cNvPr id="14" name="Google Shape;84;p13">
            <a:extLst>
              <a:ext uri="{FF2B5EF4-FFF2-40B4-BE49-F238E27FC236}">
                <a16:creationId xmlns:a16="http://schemas.microsoft.com/office/drawing/2014/main" id="{F23AA907-52DE-4884-991B-3AC8B06C7002}"/>
              </a:ext>
            </a:extLst>
          </p:cNvPr>
          <p:cNvSpPr txBox="1">
            <a:spLocks/>
          </p:cNvSpPr>
          <p:nvPr/>
        </p:nvSpPr>
        <p:spPr>
          <a:xfrm>
            <a:off x="2673639" y="761629"/>
            <a:ext cx="2713622" cy="4168378"/>
          </a:xfrm>
          <a:prstGeom prst="rect">
            <a:avLst/>
          </a:prstGeom>
        </p:spPr>
        <p:txBody>
          <a:bodyPr spcFirstLastPara="1" vert="horz" lIns="91440" tIns="45720" rIns="91440" bIns="45720" rtlCol="0" anchor="ctr" anchorCtr="0">
            <a:normAutofit lnSpcReduction="10000"/>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spcAft>
                <a:spcPts val="600"/>
              </a:spcAft>
              <a:buClr>
                <a:srgbClr val="000000"/>
              </a:buClr>
              <a:buSzPts val="1100"/>
              <a:buNone/>
              <a:defRPr/>
            </a:pPr>
            <a:r>
              <a:rPr lang="en-US" sz="1400" b="1" kern="1200" dirty="0">
                <a:solidFill>
                  <a:schemeClr val="tx1"/>
                </a:solidFill>
                <a:latin typeface="+mn-lt"/>
                <a:ea typeface="+mn-ea"/>
                <a:cs typeface="+mn-cs"/>
                <a:sym typeface="Calibri"/>
              </a:rPr>
              <a:t>Gabrielle </a:t>
            </a:r>
            <a:r>
              <a:rPr lang="en-US" sz="1400" kern="1200" dirty="0">
                <a:solidFill>
                  <a:schemeClr val="tx1"/>
                </a:solidFill>
                <a:latin typeface="+mn-lt"/>
                <a:ea typeface="+mn-ea"/>
                <a:cs typeface="+mn-cs"/>
                <a:sym typeface="Calibri"/>
              </a:rPr>
              <a:t>is an undergraduate student pursuing a Bachelors of Business Administration with a concentration in Finance, and a minor in Chinese. She studied abroad in China during her junior year at the University of International Business and Economics, where she focused on international financial markets. In addition to her studies, she is a member of the business honor society Beta Gamma Sigma. Last summer, she interned at Merrill Lynch with a team of financial advisors, and upon graduation, she plans to work at </a:t>
            </a:r>
            <a:r>
              <a:rPr lang="en-US" sz="1400" kern="1200" dirty="0" err="1">
                <a:solidFill>
                  <a:schemeClr val="tx1"/>
                </a:solidFill>
                <a:latin typeface="+mn-lt"/>
                <a:ea typeface="+mn-ea"/>
                <a:cs typeface="+mn-cs"/>
                <a:sym typeface="Calibri"/>
              </a:rPr>
              <a:t>Ellin</a:t>
            </a:r>
            <a:r>
              <a:rPr lang="en-US" sz="1400" kern="1200" dirty="0">
                <a:solidFill>
                  <a:schemeClr val="tx1"/>
                </a:solidFill>
                <a:latin typeface="+mn-lt"/>
                <a:ea typeface="+mn-ea"/>
                <a:cs typeface="+mn-cs"/>
                <a:sym typeface="Calibri"/>
              </a:rPr>
              <a:t> &amp; Tucker at their downtown Baltimore location in the Forensic Valuation Services department as an analyst. </a:t>
            </a:r>
          </a:p>
          <a:p>
            <a:pPr marL="0" indent="-228600">
              <a:lnSpc>
                <a:spcPct val="90000"/>
              </a:lnSpc>
              <a:spcBef>
                <a:spcPts val="0"/>
              </a:spcBef>
              <a:spcAft>
                <a:spcPts val="600"/>
              </a:spcAft>
              <a:buClr>
                <a:srgbClr val="000000"/>
              </a:buClr>
              <a:buSzPts val="1100"/>
              <a:buFont typeface="Arial" panose="020B0604020202020204" pitchFamily="34" charset="0"/>
              <a:buChar char="•"/>
              <a:defRPr/>
            </a:pPr>
            <a:endParaRPr lang="en-US" sz="1400" kern="1200" dirty="0">
              <a:solidFill>
                <a:schemeClr val="tx1"/>
              </a:solidFill>
              <a:latin typeface="+mn-lt"/>
              <a:ea typeface="+mn-ea"/>
              <a:cs typeface="+mn-cs"/>
              <a:sym typeface="Calibri"/>
            </a:endParaRPr>
          </a:p>
          <a:p>
            <a:pPr marL="0" marR="0" lvl="0" indent="-228600" fontAlgn="auto">
              <a:lnSpc>
                <a:spcPct val="90000"/>
              </a:lnSpc>
              <a:spcBef>
                <a:spcPts val="0"/>
              </a:spcBef>
              <a:spcAft>
                <a:spcPts val="600"/>
              </a:spcAft>
              <a:buClr>
                <a:srgbClr val="000000"/>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Helvetica Neue"/>
            </a:endParaRPr>
          </a:p>
        </p:txBody>
      </p:sp>
      <p:pic>
        <p:nvPicPr>
          <p:cNvPr id="9" name="Google Shape;396;p48">
            <a:extLst>
              <a:ext uri="{FF2B5EF4-FFF2-40B4-BE49-F238E27FC236}">
                <a16:creationId xmlns:a16="http://schemas.microsoft.com/office/drawing/2014/main" id="{5374F0D3-2561-4F24-BC78-09AEAF4D6982}"/>
              </a:ext>
            </a:extLst>
          </p:cNvPr>
          <p:cNvPicPr preferRelativeResize="0"/>
          <p:nvPr/>
        </p:nvPicPr>
        <p:blipFill rotWithShape="1">
          <a:blip r:embed="rId2">
            <a:extLst/>
          </a:blip>
          <a:srcRect l="10578" r="10296" b="2"/>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3" name="Google Shape;84;p13">
            <a:extLst>
              <a:ext uri="{FF2B5EF4-FFF2-40B4-BE49-F238E27FC236}">
                <a16:creationId xmlns:a16="http://schemas.microsoft.com/office/drawing/2014/main" id="{32C81818-3083-4FE0-B634-D0B7910EE376}"/>
              </a:ext>
            </a:extLst>
          </p:cNvPr>
          <p:cNvSpPr txBox="1">
            <a:spLocks/>
          </p:cNvSpPr>
          <p:nvPr/>
        </p:nvSpPr>
        <p:spPr>
          <a:xfrm>
            <a:off x="4793927" y="1591322"/>
            <a:ext cx="3926617" cy="2829757"/>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600"/>
              </a:spcAft>
              <a:buClr>
                <a:srgbClr val="000000"/>
              </a:buClr>
              <a:buSzPts val="1100"/>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Helvetica Neue"/>
            </a:endParaRPr>
          </a:p>
        </p:txBody>
      </p:sp>
    </p:spTree>
    <p:extLst>
      <p:ext uri="{BB962C8B-B14F-4D97-AF65-F5344CB8AC3E}">
        <p14:creationId xmlns:p14="http://schemas.microsoft.com/office/powerpoint/2010/main" val="32394350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mbria"/>
              </a:rPr>
              <a:t>Matthew Hedlund</a:t>
            </a:r>
          </a:p>
        </p:txBody>
      </p:sp>
      <p:pic>
        <p:nvPicPr>
          <p:cNvPr id="8" name="Google Shape;1083;p45">
            <a:extLst>
              <a:ext uri="{FF2B5EF4-FFF2-40B4-BE49-F238E27FC236}">
                <a16:creationId xmlns:a16="http://schemas.microsoft.com/office/drawing/2014/main" id="{22FC8263-4A53-0C41-8CF2-D0577F3617C6}"/>
              </a:ext>
            </a:extLst>
          </p:cNvPr>
          <p:cNvPicPr preferRelativeResize="0"/>
          <p:nvPr/>
        </p:nvPicPr>
        <p:blipFill rotWithShape="1">
          <a:blip r:embed="rId2">
            <a:extLst/>
          </a:blip>
          <a:srcRect l="13667" r="2" b="2"/>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6034881" y="485775"/>
            <a:ext cx="2747169"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0"/>
              </a:spcAft>
              <a:buClr>
                <a:srgbClr val="006857"/>
              </a:buClr>
              <a:buSzPts val="1100"/>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sym typeface="Cambria"/>
              </a:rPr>
              <a:t>Matthew </a:t>
            </a:r>
            <a:r>
              <a:rPr kumimoji="0" lang="en-US" sz="1400" b="0" i="0" u="none" strike="noStrike" kern="1200" cap="none" spc="0" normalizeH="0" baseline="0" noProof="0" dirty="0">
                <a:ln>
                  <a:noFill/>
                </a:ln>
                <a:solidFill>
                  <a:schemeClr val="tx1"/>
                </a:solidFill>
                <a:effectLst/>
                <a:uLnTx/>
                <a:uFillTx/>
                <a:latin typeface="+mn-lt"/>
                <a:ea typeface="+mn-ea"/>
                <a:cs typeface="+mn-cs"/>
                <a:sym typeface="Cambria"/>
              </a:rPr>
              <a:t>is an undergraduate student pursuing a Bachelors of Business Administration degree with a concentration in Finance at Loyola University Maryland. In addition to his studies, Matthew was co-founder and Vice President of the Sports Analytics Club and a member of the Financial Management Association National Honor Society. He is currently seeking employment upon graduation and will be continuing his career in finance in New Orleans.</a:t>
            </a: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mbria"/>
            </a:endParaRPr>
          </a:p>
        </p:txBody>
      </p:sp>
    </p:spTree>
    <p:extLst>
      <p:ext uri="{BB962C8B-B14F-4D97-AF65-F5344CB8AC3E}">
        <p14:creationId xmlns:p14="http://schemas.microsoft.com/office/powerpoint/2010/main" val="39730299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lang="en-US" sz="2700" b="1" kern="1200" dirty="0">
                <a:solidFill>
                  <a:schemeClr val="tx2"/>
                </a:solidFill>
                <a:latin typeface="+mj-lt"/>
                <a:ea typeface="+mj-ea"/>
                <a:cs typeface="+mj-cs"/>
                <a:sym typeface="Calibri"/>
              </a:rPr>
              <a:t>Erik Magnuson </a:t>
            </a:r>
            <a:endParaRPr kumimoji="0" lang="en-US" sz="2700" b="1" i="0" u="none" strike="noStrike" kern="1200" cap="none" spc="0" normalizeH="0" baseline="0" noProof="0" dirty="0">
              <a:ln>
                <a:noFill/>
              </a:ln>
              <a:solidFill>
                <a:schemeClr val="tx2"/>
              </a:solidFill>
              <a:effectLst/>
              <a:uLnTx/>
              <a:uFillTx/>
              <a:latin typeface="+mj-lt"/>
              <a:ea typeface="+mj-ea"/>
              <a:cs typeface="+mj-cs"/>
              <a:sym typeface="Calibri"/>
            </a:endParaRPr>
          </a:p>
        </p:txBody>
      </p:sp>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2487426" y="973932"/>
            <a:ext cx="3086048"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buClr>
                <a:srgbClr val="006857"/>
              </a:buClr>
              <a:buNone/>
              <a:defRPr/>
            </a:pPr>
            <a:r>
              <a:rPr lang="en-US" sz="1400" b="1" kern="1200" dirty="0">
                <a:solidFill>
                  <a:schemeClr val="tx1"/>
                </a:solidFill>
                <a:latin typeface="+mn-lt"/>
                <a:ea typeface="+mn-ea"/>
                <a:cs typeface="+mn-cs"/>
              </a:rPr>
              <a:t>Erik </a:t>
            </a:r>
            <a:r>
              <a:rPr lang="en-US" sz="1400" kern="1200" dirty="0">
                <a:solidFill>
                  <a:schemeClr val="tx1"/>
                </a:solidFill>
                <a:latin typeface="+mn-lt"/>
                <a:ea typeface="+mn-ea"/>
                <a:cs typeface="+mn-cs"/>
              </a:rPr>
              <a:t>is an undergraduate pursuing a Bachelors of Business Administration with a concentration in Finance and a minor in Information Systems at Loyola University Maryland. In addition to his studies, he is the Social Chair of the College Republicans, a brother of Alpha Kappa Psi, an honor society member of the Financial Management Association, as well as a former member of the Varsity Men’s Crew Team at Loyola. He is from Duxbury, Massachusetts, and interned last summer with E&amp;Y in Boston. After graduation, Erik will be returning to Boston and working within IT Risk Advisory for Ernst &amp; Young. </a:t>
            </a:r>
            <a:endParaRPr lang="en-US" sz="1400" b="1" kern="1200" dirty="0">
              <a:solidFill>
                <a:schemeClr val="tx1"/>
              </a:solidFill>
              <a:latin typeface="+mn-lt"/>
              <a:ea typeface="+mn-ea"/>
              <a:cs typeface="+mn-cs"/>
            </a:endParaRPr>
          </a:p>
          <a:p>
            <a:pPr marL="0" indent="-228600">
              <a:lnSpc>
                <a:spcPct val="90000"/>
              </a:lnSpc>
              <a:spcBef>
                <a:spcPts val="0"/>
              </a:spcBef>
              <a:buClr>
                <a:srgbClr val="006857"/>
              </a:buClr>
              <a:buFont typeface="Arial" panose="020B0604020202020204" pitchFamily="34" charset="0"/>
              <a:buChar char="•"/>
              <a:defRPr/>
            </a:pPr>
            <a:endParaRPr lang="en-US" sz="1400" kern="1200" dirty="0">
              <a:solidFill>
                <a:schemeClr val="tx1"/>
              </a:solidFill>
              <a:latin typeface="+mn-lt"/>
              <a:ea typeface="+mn-ea"/>
              <a:cs typeface="+mn-cs"/>
            </a:endParaRPr>
          </a:p>
          <a:p>
            <a:pPr marL="0" indent="-228600">
              <a:lnSpc>
                <a:spcPct val="90000"/>
              </a:lnSpc>
              <a:spcBef>
                <a:spcPts val="0"/>
              </a:spcBef>
              <a:buClr>
                <a:srgbClr val="006857"/>
              </a:buClr>
              <a:buFont typeface="Arial" panose="020B0604020202020204" pitchFamily="34" charset="0"/>
              <a:buChar char="•"/>
              <a:defRPr/>
            </a:pPr>
            <a:endParaRPr lang="en-US" sz="1400" kern="1200" dirty="0">
              <a:solidFill>
                <a:schemeClr val="tx1"/>
              </a:solidFill>
              <a:latin typeface="+mn-lt"/>
              <a:ea typeface="+mn-ea"/>
              <a:cs typeface="+mn-cs"/>
            </a:endParaRPr>
          </a:p>
          <a:p>
            <a:pPr marL="0" marR="0" lvl="0" indent="-228600" fontAlgn="auto">
              <a:lnSpc>
                <a:spcPct val="90000"/>
              </a:lnSpc>
              <a:spcBef>
                <a:spcPts val="0"/>
              </a:spcBef>
              <a:spcAft>
                <a:spcPts val="0"/>
              </a:spcAft>
              <a:buClr>
                <a:srgbClr val="006857"/>
              </a:buClr>
              <a:buSzPts val="135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libri"/>
            </a:endParaRP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mbria"/>
            </a:endParaRPr>
          </a:p>
        </p:txBody>
      </p:sp>
      <p:pic>
        <p:nvPicPr>
          <p:cNvPr id="8" name="Content Placeholder 6">
            <a:extLst>
              <a:ext uri="{FF2B5EF4-FFF2-40B4-BE49-F238E27FC236}">
                <a16:creationId xmlns:a16="http://schemas.microsoft.com/office/drawing/2014/main" id="{CA94102A-10E4-46FA-B4DD-CCA28D617428}"/>
              </a:ext>
            </a:extLst>
          </p:cNvPr>
          <p:cNvPicPr>
            <a:picLocks noChangeAspect="1"/>
          </p:cNvPicPr>
          <p:nvPr/>
        </p:nvPicPr>
        <p:blipFill rotWithShape="1">
          <a:blip r:embed="rId3">
            <a:extLst>
              <a:ext uri="{28A0092B-C50C-407E-A947-70E740481C1C}">
                <a14:useLocalDpi xmlns:a14="http://schemas.microsoft.com/office/drawing/2010/main" val="0"/>
              </a:ext>
            </a:extLst>
          </a:blip>
          <a:srcRect b="18988"/>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6040756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mbria"/>
              </a:rPr>
              <a:t>Zachary Moran</a:t>
            </a:r>
          </a:p>
        </p:txBody>
      </p:sp>
      <p:pic>
        <p:nvPicPr>
          <p:cNvPr id="8" name="Google Shape;1097;p46">
            <a:extLst>
              <a:ext uri="{FF2B5EF4-FFF2-40B4-BE49-F238E27FC236}">
                <a16:creationId xmlns:a16="http://schemas.microsoft.com/office/drawing/2014/main" id="{BF1DD328-1E57-594C-8268-9F16153A147B}"/>
              </a:ext>
            </a:extLst>
          </p:cNvPr>
          <p:cNvPicPr preferRelativeResize="0"/>
          <p:nvPr/>
        </p:nvPicPr>
        <p:blipFill rotWithShape="1">
          <a:blip r:embed="rId2">
            <a:extLst/>
          </a:blip>
          <a:srcRect l="18181" r="18705" b="2"/>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6034881" y="485775"/>
            <a:ext cx="2747169"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0"/>
              </a:spcAft>
              <a:buClr>
                <a:srgbClr val="006857"/>
              </a:buClr>
              <a:buSzPts val="1100"/>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sym typeface="Cambria"/>
              </a:rPr>
              <a:t>Zachary</a:t>
            </a:r>
            <a:r>
              <a:rPr kumimoji="0" lang="en-US" sz="1400" b="0" i="0" u="none" strike="noStrike" kern="1200" cap="none" spc="0" normalizeH="0" baseline="0" noProof="0" dirty="0">
                <a:ln>
                  <a:noFill/>
                </a:ln>
                <a:solidFill>
                  <a:schemeClr val="tx1"/>
                </a:solidFill>
                <a:effectLst/>
                <a:uLnTx/>
                <a:uFillTx/>
                <a:latin typeface="+mn-lt"/>
                <a:ea typeface="+mn-ea"/>
                <a:cs typeface="+mn-cs"/>
                <a:sym typeface="Cambria"/>
              </a:rPr>
              <a:t> is an undergraduate pursuing a Bachelors of Business Administration with a concentration in Finance from Loyola University Maryland. He is a member of the Financial Management Association National Honor Society as well as the Beta Gamma Sigma Business Honor Society. Zachary currently  holds an Internship at </a:t>
            </a:r>
            <a:r>
              <a:rPr kumimoji="0" lang="en-US" sz="1400" b="0" i="0" u="none" strike="noStrike" kern="1200" cap="none" spc="0" normalizeH="0" baseline="0" noProof="0" dirty="0" err="1">
                <a:ln>
                  <a:noFill/>
                </a:ln>
                <a:solidFill>
                  <a:schemeClr val="tx1"/>
                </a:solidFill>
                <a:effectLst/>
                <a:uLnTx/>
                <a:uFillTx/>
                <a:latin typeface="+mn-lt"/>
                <a:ea typeface="+mn-ea"/>
                <a:cs typeface="+mn-cs"/>
                <a:sym typeface="Cambria"/>
              </a:rPr>
              <a:t>Maller</a:t>
            </a:r>
            <a:r>
              <a:rPr kumimoji="0" lang="en-US" sz="1400" b="0" i="0" u="none" strike="noStrike" kern="1200" cap="none" spc="0" normalizeH="0" baseline="0" noProof="0" dirty="0">
                <a:ln>
                  <a:noFill/>
                </a:ln>
                <a:solidFill>
                  <a:schemeClr val="tx1"/>
                </a:solidFill>
                <a:effectLst/>
                <a:uLnTx/>
                <a:uFillTx/>
                <a:latin typeface="+mn-lt"/>
                <a:ea typeface="+mn-ea"/>
                <a:cs typeface="+mn-cs"/>
                <a:sym typeface="Cambria"/>
              </a:rPr>
              <a:t> Wealth Advisors in Hunt Valley, Maryland and plans to pursue a career as a financial analyst in the future. </a:t>
            </a: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sym typeface="Cambria"/>
            </a:endParaRPr>
          </a:p>
        </p:txBody>
      </p:sp>
    </p:spTree>
    <p:extLst>
      <p:ext uri="{BB962C8B-B14F-4D97-AF65-F5344CB8AC3E}">
        <p14:creationId xmlns:p14="http://schemas.microsoft.com/office/powerpoint/2010/main" val="33713281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69;p11">
            <a:extLst>
              <a:ext uri="{FF2B5EF4-FFF2-40B4-BE49-F238E27FC236}">
                <a16:creationId xmlns:a16="http://schemas.microsoft.com/office/drawing/2014/main" id="{1714B0C8-6FD4-40ED-8902-1194EC1300C2}"/>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Helvetica Neue"/>
              </a:rPr>
              <a:t>Adam Pearson </a:t>
            </a:r>
          </a:p>
        </p:txBody>
      </p:sp>
      <p:sp>
        <p:nvSpPr>
          <p:cNvPr id="4" name="Google Shape;71;p11">
            <a:extLst>
              <a:ext uri="{FF2B5EF4-FFF2-40B4-BE49-F238E27FC236}">
                <a16:creationId xmlns:a16="http://schemas.microsoft.com/office/drawing/2014/main" id="{C03C4109-BB09-4C91-A157-2202EEE6B5CF}"/>
              </a:ext>
            </a:extLst>
          </p:cNvPr>
          <p:cNvSpPr txBox="1"/>
          <p:nvPr/>
        </p:nvSpPr>
        <p:spPr>
          <a:xfrm>
            <a:off x="2728726" y="485775"/>
            <a:ext cx="2713622" cy="4168378"/>
          </a:xfrm>
          <a:prstGeom prst="rect">
            <a:avLst/>
          </a:prstGeom>
        </p:spPr>
        <p:txBody>
          <a:bodyPr spcFirstLastPara="1" vert="horz" lIns="91440" tIns="45720" rIns="91440" bIns="45720" rtlCol="0" anchor="ctr" anchorCtr="0">
            <a:normAutofit/>
          </a:bodyPr>
          <a:lstStyle/>
          <a:p>
            <a:pPr>
              <a:lnSpc>
                <a:spcPct val="90000"/>
              </a:lnSpc>
              <a:spcAft>
                <a:spcPts val="600"/>
              </a:spcAft>
            </a:pPr>
            <a:r>
              <a:rPr lang="en-US" b="1" kern="1200" dirty="0">
                <a:solidFill>
                  <a:schemeClr val="tx1"/>
                </a:solidFill>
                <a:latin typeface="+mn-lt"/>
                <a:ea typeface="+mn-ea"/>
                <a:cs typeface="+mn-cs"/>
                <a:sym typeface="Cambria"/>
              </a:rPr>
              <a:t>Adam</a:t>
            </a:r>
            <a:r>
              <a:rPr lang="en-US" kern="1200" dirty="0">
                <a:solidFill>
                  <a:schemeClr val="tx1"/>
                </a:solidFill>
                <a:latin typeface="+mn-lt"/>
                <a:ea typeface="+mn-ea"/>
                <a:cs typeface="+mn-cs"/>
                <a:sym typeface="Cambria"/>
              </a:rPr>
              <a:t> is an undergraduate student pursuing a Bachelors of Business Administration with a concentration in Finance and a minor in Information Systems at Loyola University Maryland. In addition to his studies, Adam is a four year member of the Loyola University Rugby Football Club, as well as a 3 year member of the Sigma Society. He previously interned at the Point72 Asset Management Connecticut office, which is not too far from his home in Westchester, NY. Upon graduation, Adam will move back to New York where he will look to begin a finance career in wealth management. </a:t>
            </a:r>
            <a:endParaRPr lang="en-US" kern="1200" dirty="0">
              <a:solidFill>
                <a:schemeClr val="tx1"/>
              </a:solidFill>
              <a:latin typeface="+mn-lt"/>
              <a:ea typeface="+mn-ea"/>
              <a:cs typeface="+mn-cs"/>
              <a:sym typeface="Helvetica Neue"/>
            </a:endParaRPr>
          </a:p>
        </p:txBody>
      </p:sp>
      <p:pic>
        <p:nvPicPr>
          <p:cNvPr id="3" name="Google Shape;70;p11">
            <a:extLst>
              <a:ext uri="{FF2B5EF4-FFF2-40B4-BE49-F238E27FC236}">
                <a16:creationId xmlns:a16="http://schemas.microsoft.com/office/drawing/2014/main" id="{A5F7BD1C-CE9D-497D-A219-280854C557F2}"/>
              </a:ext>
            </a:extLst>
          </p:cNvPr>
          <p:cNvPicPr preferRelativeResize="0"/>
          <p:nvPr/>
        </p:nvPicPr>
        <p:blipFill rotWithShape="1">
          <a:blip r:embed="rId2">
            <a:extLst/>
          </a:blip>
          <a:srcRect r="-1" b="9626"/>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934486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54AD-D086-4665-AC85-05476A7E3506}"/>
              </a:ext>
            </a:extLst>
          </p:cNvPr>
          <p:cNvSpPr>
            <a:spLocks noGrp="1"/>
          </p:cNvSpPr>
          <p:nvPr>
            <p:ph type="title"/>
          </p:nvPr>
        </p:nvSpPr>
        <p:spPr>
          <a:xfrm>
            <a:off x="241200" y="360703"/>
            <a:ext cx="7467600" cy="555498"/>
          </a:xfrm>
        </p:spPr>
        <p:txBody>
          <a:bodyPr/>
          <a:lstStyle/>
          <a:p>
            <a:r>
              <a:rPr lang="en-US" b="1" dirty="0">
                <a:ea typeface="Cambria" panose="02040503050406030204" pitchFamily="18" charset="0"/>
              </a:rPr>
              <a:t>Federal Reserve Policy</a:t>
            </a:r>
          </a:p>
        </p:txBody>
      </p:sp>
      <p:sp>
        <p:nvSpPr>
          <p:cNvPr id="4" name="Slide Number Placeholder 3">
            <a:extLst>
              <a:ext uri="{FF2B5EF4-FFF2-40B4-BE49-F238E27FC236}">
                <a16:creationId xmlns:a16="http://schemas.microsoft.com/office/drawing/2014/main" id="{5315D7D2-45D2-4E77-AD17-4076775D139C}"/>
              </a:ext>
            </a:extLst>
          </p:cNvPr>
          <p:cNvSpPr>
            <a:spLocks noGrp="1"/>
          </p:cNvSpPr>
          <p:nvPr>
            <p:ph type="sldNum" sz="quarter" idx="12"/>
          </p:nvPr>
        </p:nvSpPr>
        <p:spPr>
          <a:xfrm>
            <a:off x="8580474" y="4873030"/>
            <a:ext cx="381000" cy="171450"/>
          </a:xfrm>
        </p:spPr>
        <p:txBody>
          <a:bodyPr/>
          <a:lstStyle/>
          <a:p>
            <a:fld id="{C4C5411A-C02D-49EF-A313-6C2D6A9C6A32}" type="slidenum">
              <a:rPr lang="en-US" smtClean="0">
                <a:solidFill>
                  <a:prstClr val="black"/>
                </a:solidFill>
              </a:rPr>
              <a:pPr/>
              <a:t>9</a:t>
            </a:fld>
            <a:endParaRPr lang="en-US" dirty="0">
              <a:solidFill>
                <a:prstClr val="black"/>
              </a:solidFill>
            </a:endParaRPr>
          </a:p>
        </p:txBody>
      </p:sp>
      <p:sp>
        <p:nvSpPr>
          <p:cNvPr id="6" name="Google Shape;91;p16">
            <a:extLst>
              <a:ext uri="{FF2B5EF4-FFF2-40B4-BE49-F238E27FC236}">
                <a16:creationId xmlns:a16="http://schemas.microsoft.com/office/drawing/2014/main" id="{2095D85C-61A6-4760-9377-F3CB7456CBC0}"/>
              </a:ext>
            </a:extLst>
          </p:cNvPr>
          <p:cNvSpPr txBox="1">
            <a:spLocks/>
          </p:cNvSpPr>
          <p:nvPr/>
        </p:nvSpPr>
        <p:spPr>
          <a:xfrm>
            <a:off x="215700" y="3312842"/>
            <a:ext cx="8661600" cy="15348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27025">
              <a:spcBef>
                <a:spcPts val="0"/>
              </a:spcBef>
              <a:buClr>
                <a:srgbClr val="D9D9D9"/>
              </a:buClr>
              <a:buSzPts val="1550"/>
              <a:buFont typeface="Arial" pitchFamily="34" charset="0"/>
              <a:buChar char="●"/>
            </a:pPr>
            <a:r>
              <a:rPr lang="en-US" sz="1550" b="1" dirty="0">
                <a:solidFill>
                  <a:schemeClr val="bg2"/>
                </a:solidFill>
                <a:latin typeface="Cambria" panose="02040503050406030204" pitchFamily="18" charset="0"/>
                <a:ea typeface="Cambria" panose="02040503050406030204" pitchFamily="18" charset="0"/>
              </a:rPr>
              <a:t>Current Federal Funds Rate: 2.5%</a:t>
            </a:r>
          </a:p>
          <a:p>
            <a:pPr marL="457200" indent="-327025">
              <a:spcBef>
                <a:spcPts val="0"/>
              </a:spcBef>
              <a:buClr>
                <a:srgbClr val="D9D9D9"/>
              </a:buClr>
              <a:buSzPts val="1550"/>
              <a:buFont typeface="Arial" pitchFamily="34" charset="0"/>
              <a:buChar char="●"/>
            </a:pPr>
            <a:r>
              <a:rPr lang="en-US" sz="1550" b="1" dirty="0">
                <a:solidFill>
                  <a:schemeClr val="bg2"/>
                </a:solidFill>
                <a:latin typeface="Cambria" panose="02040503050406030204" pitchFamily="18" charset="0"/>
                <a:ea typeface="Cambria" panose="02040503050406030204" pitchFamily="18" charset="0"/>
              </a:rPr>
              <a:t>The Federal Reserve signaled it would keep rates at 2.5% through 2021.</a:t>
            </a:r>
          </a:p>
          <a:p>
            <a:pPr marL="457200" indent="-327025">
              <a:spcBef>
                <a:spcPts val="0"/>
              </a:spcBef>
              <a:buClr>
                <a:srgbClr val="D9D9D9"/>
              </a:buClr>
              <a:buSzPts val="1550"/>
              <a:buFont typeface="Arial" pitchFamily="34" charset="0"/>
              <a:buChar char="●"/>
            </a:pPr>
            <a:r>
              <a:rPr lang="en-US" sz="1550" b="1" dirty="0">
                <a:solidFill>
                  <a:schemeClr val="bg2"/>
                </a:solidFill>
                <a:latin typeface="Cambria" panose="02040503050406030204" pitchFamily="18" charset="0"/>
                <a:ea typeface="Cambria" panose="02040503050406030204" pitchFamily="18" charset="0"/>
              </a:rPr>
              <a:t>President Donald Trump has called on the Federal Reserve to decrease interest rates.</a:t>
            </a:r>
          </a:p>
          <a:p>
            <a:pPr marL="457200" indent="-327025">
              <a:spcBef>
                <a:spcPts val="0"/>
              </a:spcBef>
              <a:buClr>
                <a:srgbClr val="D9D9D9"/>
              </a:buClr>
              <a:buSzPts val="1550"/>
              <a:buFont typeface="Arial" pitchFamily="34" charset="0"/>
              <a:buChar char="●"/>
            </a:pPr>
            <a:r>
              <a:rPr lang="en-US" sz="1550" b="1" dirty="0">
                <a:solidFill>
                  <a:schemeClr val="bg2"/>
                </a:solidFill>
                <a:latin typeface="Cambria" panose="02040503050406030204" pitchFamily="18" charset="0"/>
                <a:ea typeface="Cambria" panose="02040503050406030204" pitchFamily="18" charset="0"/>
              </a:rPr>
              <a:t>President Trump has been accused of attempting to politicize the central bank. </a:t>
            </a:r>
          </a:p>
          <a:p>
            <a:pPr marL="457200" indent="-327025">
              <a:spcBef>
                <a:spcPts val="0"/>
              </a:spcBef>
              <a:buClr>
                <a:srgbClr val="D9D9D9"/>
              </a:buClr>
              <a:buSzPts val="1550"/>
              <a:buFont typeface="Arial" pitchFamily="34" charset="0"/>
              <a:buChar char="●"/>
            </a:pPr>
            <a:r>
              <a:rPr lang="en-US" sz="1550" b="1" dirty="0">
                <a:solidFill>
                  <a:schemeClr val="bg2"/>
                </a:solidFill>
                <a:latin typeface="Cambria" panose="02040503050406030204" pitchFamily="18" charset="0"/>
                <a:ea typeface="Cambria" panose="02040503050406030204" pitchFamily="18" charset="0"/>
              </a:rPr>
              <a:t>He has had two failed Fed nominations this year, Stephon Moore and Herman Cain.</a:t>
            </a:r>
          </a:p>
          <a:p>
            <a:pPr marL="0" indent="0">
              <a:spcBef>
                <a:spcPts val="1600"/>
              </a:spcBef>
              <a:spcAft>
                <a:spcPts val="1600"/>
              </a:spcAft>
              <a:buClrTx/>
              <a:buFont typeface="Arial" pitchFamily="34" charset="0"/>
              <a:buNone/>
            </a:pPr>
            <a:endParaRPr lang="en-US" sz="1400" dirty="0">
              <a:solidFill>
                <a:schemeClr val="bg2"/>
              </a:solidFill>
              <a:latin typeface="Cambria" panose="02040503050406030204" pitchFamily="18" charset="0"/>
              <a:ea typeface="Cambria" panose="02040503050406030204" pitchFamily="18" charset="0"/>
            </a:endParaRPr>
          </a:p>
        </p:txBody>
      </p:sp>
      <p:pic>
        <p:nvPicPr>
          <p:cNvPr id="7" name="Google Shape;92;p16">
            <a:extLst>
              <a:ext uri="{FF2B5EF4-FFF2-40B4-BE49-F238E27FC236}">
                <a16:creationId xmlns:a16="http://schemas.microsoft.com/office/drawing/2014/main" id="{239CB7CB-A8CB-489E-9FB9-B311A8782662}"/>
              </a:ext>
            </a:extLst>
          </p:cNvPr>
          <p:cNvPicPr preferRelativeResize="0"/>
          <p:nvPr/>
        </p:nvPicPr>
        <p:blipFill>
          <a:blip r:embed="rId2">
            <a:alphaModFix/>
          </a:blip>
          <a:stretch>
            <a:fillRect/>
          </a:stretch>
        </p:blipFill>
        <p:spPr>
          <a:xfrm>
            <a:off x="1131800" y="1354458"/>
            <a:ext cx="6880400" cy="1892125"/>
          </a:xfrm>
          <a:prstGeom prst="rect">
            <a:avLst/>
          </a:prstGeom>
          <a:noFill/>
          <a:ln>
            <a:noFill/>
          </a:ln>
        </p:spPr>
      </p:pic>
      <p:sp>
        <p:nvSpPr>
          <p:cNvPr id="8" name="Google Shape;93;p16">
            <a:extLst>
              <a:ext uri="{FF2B5EF4-FFF2-40B4-BE49-F238E27FC236}">
                <a16:creationId xmlns:a16="http://schemas.microsoft.com/office/drawing/2014/main" id="{239E9FD7-55FF-4928-B8DA-C4C48C9A53A9}"/>
              </a:ext>
            </a:extLst>
          </p:cNvPr>
          <p:cNvSpPr txBox="1">
            <a:spLocks/>
          </p:cNvSpPr>
          <p:nvPr/>
        </p:nvSpPr>
        <p:spPr>
          <a:xfrm>
            <a:off x="2528700" y="846900"/>
            <a:ext cx="4086600" cy="441300"/>
          </a:xfrm>
          <a:prstGeom prst="rect">
            <a:avLst/>
          </a:prstGeom>
          <a:solidFill>
            <a:schemeClr val="tx2"/>
          </a:solidFill>
        </p:spPr>
        <p:txBody>
          <a:bodyPr spcFirstLastPara="1" wrap="square" lIns="91425" tIns="91425" rIns="91425" bIns="91425" anchor="t" anchorCtr="0">
            <a:no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Tx/>
              <a:buFont typeface="Arial" pitchFamily="34" charset="0"/>
              <a:buNone/>
            </a:pPr>
            <a:r>
              <a:rPr lang="en-US" sz="1550" b="1" dirty="0">
                <a:solidFill>
                  <a:schemeClr val="bg2"/>
                </a:solidFill>
                <a:latin typeface="Cambria" panose="02040503050406030204" pitchFamily="18" charset="0"/>
                <a:ea typeface="Cambria" panose="02040503050406030204" pitchFamily="18" charset="0"/>
              </a:rPr>
              <a:t>Federal Funds Rate over the last 15 Years</a:t>
            </a:r>
          </a:p>
          <a:p>
            <a:pPr marL="0" indent="0">
              <a:spcBef>
                <a:spcPts val="1600"/>
              </a:spcBef>
              <a:spcAft>
                <a:spcPts val="1600"/>
              </a:spcAft>
              <a:buClrTx/>
              <a:buFont typeface="Arial" pitchFamily="34" charset="0"/>
              <a:buNone/>
            </a:pPr>
            <a:endParaRPr lang="en-US" sz="1400" dirty="0">
              <a:solidFill>
                <a:schemeClr val="bg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17048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lang="en-US" sz="2700" b="1" kern="1200" dirty="0">
                <a:solidFill>
                  <a:schemeClr val="tx2"/>
                </a:solidFill>
                <a:latin typeface="+mj-lt"/>
                <a:ea typeface="+mj-ea"/>
                <a:cs typeface="+mj-cs"/>
                <a:sym typeface="Calibri"/>
              </a:rPr>
              <a:t>Kara </a:t>
            </a:r>
            <a:r>
              <a:rPr lang="en-US" sz="2700" b="1" kern="1200" dirty="0" err="1">
                <a:solidFill>
                  <a:schemeClr val="tx2"/>
                </a:solidFill>
                <a:latin typeface="+mj-lt"/>
                <a:ea typeface="+mj-ea"/>
                <a:cs typeface="+mj-cs"/>
                <a:sym typeface="Calibri"/>
              </a:rPr>
              <a:t>Podlovits</a:t>
            </a:r>
            <a:r>
              <a:rPr lang="en-US" sz="2700" b="1" kern="1200" dirty="0">
                <a:solidFill>
                  <a:schemeClr val="tx2"/>
                </a:solidFill>
                <a:latin typeface="+mj-lt"/>
                <a:ea typeface="+mj-ea"/>
                <a:cs typeface="+mj-cs"/>
                <a:sym typeface="Calibri"/>
              </a:rPr>
              <a:t> </a:t>
            </a:r>
            <a:r>
              <a:rPr kumimoji="0" lang="en-US" sz="2700" b="1" i="0" u="none" strike="noStrike" kern="1200" cap="none" spc="0" normalizeH="0" baseline="0" noProof="0" dirty="0">
                <a:ln>
                  <a:noFill/>
                </a:ln>
                <a:solidFill>
                  <a:schemeClr val="tx2"/>
                </a:solidFill>
                <a:effectLst/>
                <a:uLnTx/>
                <a:uFillTx/>
                <a:latin typeface="+mj-lt"/>
                <a:ea typeface="+mj-ea"/>
                <a:cs typeface="+mj-cs"/>
                <a:sym typeface="Calibri"/>
              </a:rPr>
              <a:t> </a:t>
            </a:r>
          </a:p>
        </p:txBody>
      </p:sp>
      <p:pic>
        <p:nvPicPr>
          <p:cNvPr id="8" name="Picture 7">
            <a:extLst>
              <a:ext uri="{FF2B5EF4-FFF2-40B4-BE49-F238E27FC236}">
                <a16:creationId xmlns:a16="http://schemas.microsoft.com/office/drawing/2014/main" id="{6389940E-5E8B-4A3B-8291-3AE8C0E64E60}"/>
              </a:ext>
            </a:extLst>
          </p:cNvPr>
          <p:cNvPicPr>
            <a:picLocks noChangeAspect="1"/>
          </p:cNvPicPr>
          <p:nvPr/>
        </p:nvPicPr>
        <p:blipFill rotWithShape="1">
          <a:blip r:embed="rId2"/>
          <a:srcRect r="1105" b="-4"/>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5793582" y="485775"/>
            <a:ext cx="3180297"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spcAft>
                <a:spcPts val="600"/>
              </a:spcAft>
              <a:buClr>
                <a:srgbClr val="006857"/>
              </a:buClr>
              <a:buNone/>
              <a:defRPr/>
            </a:pPr>
            <a:r>
              <a:rPr lang="en-US" sz="1400" b="1" kern="1200" dirty="0">
                <a:solidFill>
                  <a:schemeClr val="tx1"/>
                </a:solidFill>
                <a:latin typeface="+mn-lt"/>
                <a:ea typeface="+mn-ea"/>
                <a:cs typeface="+mn-cs"/>
              </a:rPr>
              <a:t>Kara </a:t>
            </a:r>
            <a:r>
              <a:rPr lang="en-US" sz="1400" kern="1200" dirty="0">
                <a:solidFill>
                  <a:schemeClr val="tx1"/>
                </a:solidFill>
                <a:latin typeface="+mn-lt"/>
                <a:ea typeface="+mn-ea"/>
                <a:cs typeface="+mn-cs"/>
              </a:rPr>
              <a:t>is an undergraduate pursuing a Bachelors of Business Administration with a concentration in Finance and Economics at Loyola University Maryland.  Accompanying her studies she is a member of the Financial Management Association, and has previously interned with PricewaterhouseCoopers. Upon graduation, Kara will be joining Deloitte as an Advisory Consultant in their New York City Office. </a:t>
            </a:r>
            <a:endParaRPr kumimoji="0" lang="en-US" sz="1400" b="0" i="0" u="none" strike="noStrike" kern="1200" cap="none" spc="0" normalizeH="0" baseline="0" noProof="0" dirty="0">
              <a:ln>
                <a:noFill/>
              </a:ln>
              <a:solidFill>
                <a:schemeClr val="tx1"/>
              </a:solidFill>
              <a:effectLst/>
              <a:uLnTx/>
              <a:uFillTx/>
              <a:latin typeface="+mn-lt"/>
              <a:ea typeface="+mn-ea"/>
              <a:cs typeface="+mn-cs"/>
              <a:sym typeface="Cambria"/>
            </a:endParaRPr>
          </a:p>
        </p:txBody>
      </p:sp>
    </p:spTree>
    <p:extLst>
      <p:ext uri="{BB962C8B-B14F-4D97-AF65-F5344CB8AC3E}">
        <p14:creationId xmlns:p14="http://schemas.microsoft.com/office/powerpoint/2010/main" val="37759907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libri"/>
              </a:rPr>
              <a:t>Matthew Pontikes </a:t>
            </a:r>
          </a:p>
        </p:txBody>
      </p:sp>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2728726" y="485775"/>
            <a:ext cx="2713622"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spcAft>
                <a:spcPts val="600"/>
              </a:spcAft>
              <a:buClr>
                <a:srgbClr val="006857"/>
              </a:buClr>
              <a:buNone/>
              <a:defRPr/>
            </a:pPr>
            <a:r>
              <a:rPr lang="en-US" sz="1400" b="1" kern="1200" dirty="0">
                <a:solidFill>
                  <a:schemeClr val="tx1"/>
                </a:solidFill>
                <a:latin typeface="+mn-lt"/>
                <a:ea typeface="+mn-ea"/>
                <a:cs typeface="+mn-cs"/>
              </a:rPr>
              <a:t>Matthew </a:t>
            </a:r>
            <a:r>
              <a:rPr lang="en-US" sz="1400" kern="1200" dirty="0">
                <a:solidFill>
                  <a:schemeClr val="tx1"/>
                </a:solidFill>
                <a:latin typeface="+mn-lt"/>
                <a:ea typeface="+mn-ea"/>
                <a:cs typeface="+mn-cs"/>
              </a:rPr>
              <a:t>is an undergraduate pursuing a Bachelors of Business Administration with a concentration in Finance and a minor in Information Systems at Loyola University Maryland.  Accompanying his studies, he is a member of the Sellinger Scholars Program and the Financial Management Association. After graduation Matthew will work for Wells Fargo’s Middle Market Banking segment as a Credit Analyst in the Baltimore, Maryland office. </a:t>
            </a:r>
          </a:p>
        </p:txBody>
      </p:sp>
      <p:pic>
        <p:nvPicPr>
          <p:cNvPr id="2050" name="Picture 2" descr="https://attachments.office.net/owa/mjpontikes@loyola.edu/service.svc/s/GetAttachmentThumbnail?id=AAMkADhhMmFmOGVlLTc5YTItNGE2MC05MjM0LWE1YzUwODZiYjViOQBGAAAAAABsf%2FoRlTtyTbE1x3jkd5vzBwCoe7%2FQ1LDoT7AxtGJoPHQrAAAAAAEMAACoe7%2FQ1LDoT7AxtGJoPHQrAAO%2FKXT2AAABEgAQAIGObV%2B64PpMo%2Fo7vkrCBEY%3D&amp;thumbnailType=2&amp;owa=outlook.office365.com&amp;scriptVer=2019042903.07&amp;X-OWA-CANARY=-PmV7sLVjkKJTqiodfpiyvCF2T-S0dYY5Nlhl7Yx46pHYKSBxMmnHozo0b5lwjmayjPtlfJgvGk.&amp;token=eyJhbGciOiJSUzI1NiIsImtpZCI6IjA2MDBGOUY2NzQ2MjA3MzdFNzM0MDRFMjg3QzQ1QTgxOENCN0NFQjgiLCJ4NXQiOiJCZ0Q1OW5SaUJ6Zm5OQVRpaDhSYWdZeTN6cmciLCJ0eXAiOiJKV1QifQ.eyJ2ZXIiOiJFeGNoYW5nZS5DYWxsYmFjay5WMSIsImFwcGN0eHNlbmRlciI6Ik93YURvd25sb2FkQDMwYWUwYThmLTNjZGYtNDRmZC1hZjM0LTI3OGJmNjM5Yjg1ZCIsImFwcGN0eCI6IntcIm1zZXhjaHByb3RcIjpcIm93YVwiLFwicHJpbWFyeXNpZFwiOlwiUy0xLTUtMjEtNDAzNjY0MDI5MC0zOTQ2NDU4NjgzLTExMzc5NDI1MjQtMTAyODY1NTZcIixcInB1aWRcIjpcIjExNTM3NjU5MzE5NjE3MzU4NzNcIixcIm9pZFwiOlwiYzQwNjAyNWUtMjY1NC00NDY5LWE1ZTMtMjIyMjcwMDNhM2IzXCIsXCJzY29wZVwiOlwiT3dhRG93bmxvYWRcIn0iLCJuYmYiOjE1NTcwODUzOTEsImV4cCI6MTU1NzA4NTk5MSwiaXNzIjoiMDAwMDAwMDItMDAwMC0wZmYxLWNlMDAtMDAwMDAwMDAwMDAwQDMwYWUwYThmLTNjZGYtNDRmZC1hZjM0LTI3OGJmNjM5Yjg1ZCIsImF1ZCI6IjAwMDAwMDAyLTAwMDAtMGZmMS1jZTAwLTAwMDAwMDAwMDAwMC9hdHRhY2htZW50cy5vZmZpY2UubmV0QDMwYWUwYThmLTNjZGYtNDRmZC1hZjM0LTI3OGJmNjM5Yjg1ZCJ9.pXfPdv6oKW-5U10zWA99VIIgxtaPTmyfnKwoU4x2dSRsbzWrihz2_gFwH9MLQ4C0xnHy5wB5hZcqlJjsFhvMsd4PLQAKXnSDnghDnBUgy6j63FW9ZphPM05YAryfCRxzCi6DqH_fwCWHlkveo5BdZI0OsxZVuFBLVywCNAZkpNu7NckvA8rGSv3zHOXO-CXb8pIaR0B0YtHpzRhH0FtTIxCTb1GQ8DiXiegAYvxVqB15BWYEeW_d8CUJ7v4jPT2Btt3vWhBr2MuyhpctQrXw5nDcT8SQ-T9YXuDoI7gp16ozsBNcbdf3YVbVlADBmwhsuP7rkgfI2IhGCHVIUVUN8A&amp;animation=true">
            <a:extLst>
              <a:ext uri="{FF2B5EF4-FFF2-40B4-BE49-F238E27FC236}">
                <a16:creationId xmlns:a16="http://schemas.microsoft.com/office/drawing/2014/main" id="{0556893D-B288-4E76-9A5B-E09B299655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1" r="2" b="2"/>
          <a:stretch/>
        </p:blipFill>
        <p:spPr bwMode="auto">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EB79AA2-7FEC-4CC1-BA8F-60C9CA6B026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91</a:t>
            </a:fld>
            <a:endParaRPr lang="en"/>
          </a:p>
        </p:txBody>
      </p:sp>
    </p:spTree>
    <p:extLst>
      <p:ext uri="{BB962C8B-B14F-4D97-AF65-F5344CB8AC3E}">
        <p14:creationId xmlns:p14="http://schemas.microsoft.com/office/powerpoint/2010/main" val="19214097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libri"/>
              </a:rPr>
              <a:t>Chris Rapp</a:t>
            </a:r>
          </a:p>
        </p:txBody>
      </p:sp>
      <p:pic>
        <p:nvPicPr>
          <p:cNvPr id="9" name="Content Placeholder 8">
            <a:extLst>
              <a:ext uri="{FF2B5EF4-FFF2-40B4-BE49-F238E27FC236}">
                <a16:creationId xmlns:a16="http://schemas.microsoft.com/office/drawing/2014/main" id="{016EE875-3EE2-4A71-9632-4E5F93658B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04" r="12856" b="2"/>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6034881" y="973931"/>
            <a:ext cx="2981528"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buClr>
                <a:srgbClr val="006857"/>
              </a:buClr>
              <a:buNone/>
              <a:defRPr/>
            </a:pPr>
            <a:r>
              <a:rPr lang="en-US" sz="1200" b="1" kern="1200" dirty="0">
                <a:solidFill>
                  <a:schemeClr val="tx1"/>
                </a:solidFill>
                <a:latin typeface="+mn-lt"/>
                <a:ea typeface="+mn-ea"/>
                <a:cs typeface="+mn-cs"/>
              </a:rPr>
              <a:t>Chris </a:t>
            </a:r>
            <a:r>
              <a:rPr lang="en-US" sz="1200" kern="1200" dirty="0">
                <a:solidFill>
                  <a:schemeClr val="tx1"/>
                </a:solidFill>
                <a:latin typeface="+mn-lt"/>
                <a:ea typeface="+mn-ea"/>
                <a:cs typeface="+mn-cs"/>
              </a:rPr>
              <a:t>is an undergraduate pursuing a Bachelors of Business Administration with a concentration in Finance and a minor in Information Systems at Loyola University Maryland. In addition to his studies, he is the President of both the Loyola Investment Club and the business honor society Beta Gamma Sigma. Chris participates in the business honor program, </a:t>
            </a:r>
            <a:r>
              <a:rPr lang="en-US" sz="1200" kern="1200" dirty="0" err="1">
                <a:solidFill>
                  <a:schemeClr val="tx1"/>
                </a:solidFill>
                <a:latin typeface="+mn-lt"/>
                <a:ea typeface="+mn-ea"/>
                <a:cs typeface="+mn-cs"/>
              </a:rPr>
              <a:t>Sellinger</a:t>
            </a:r>
            <a:r>
              <a:rPr lang="en-US" sz="1200" kern="1200" dirty="0">
                <a:solidFill>
                  <a:schemeClr val="tx1"/>
                </a:solidFill>
                <a:latin typeface="+mn-lt"/>
                <a:ea typeface="+mn-ea"/>
                <a:cs typeface="+mn-cs"/>
              </a:rPr>
              <a:t> Scholars, and is a  member of the Financial Management Association. He is originally from Ringwood, New Jersey but Baltimore has become his second home. Since freshman year, Chris has worked in Membership Services at the Loyola FAC. He has interned at both Stanley Black &amp; Decker and T. Rowe Price. After graduation, Chris will remain in Baltimore and work as a financial analyst for T. Rowe Price within their CFO Group. </a:t>
            </a:r>
          </a:p>
          <a:p>
            <a:pPr marL="0" indent="-228600">
              <a:lnSpc>
                <a:spcPct val="90000"/>
              </a:lnSpc>
              <a:spcBef>
                <a:spcPts val="0"/>
              </a:spcBef>
              <a:buClr>
                <a:srgbClr val="006857"/>
              </a:buClr>
              <a:buFont typeface="Arial" panose="020B0604020202020204" pitchFamily="34" charset="0"/>
              <a:buChar char="•"/>
              <a:defRPr/>
            </a:pPr>
            <a:r>
              <a:rPr lang="en-US" sz="1200" kern="1200" dirty="0">
                <a:solidFill>
                  <a:schemeClr val="tx1"/>
                </a:solidFill>
                <a:latin typeface="+mn-lt"/>
                <a:ea typeface="+mn-ea"/>
                <a:cs typeface="+mn-cs"/>
              </a:rPr>
              <a:t> </a:t>
            </a:r>
            <a:endParaRPr lang="en-US" sz="1200" b="1" kern="1200" dirty="0">
              <a:solidFill>
                <a:schemeClr val="tx1"/>
              </a:solidFill>
              <a:latin typeface="+mn-lt"/>
              <a:ea typeface="+mn-ea"/>
              <a:cs typeface="+mn-cs"/>
            </a:endParaRPr>
          </a:p>
          <a:p>
            <a:pPr marL="0" indent="-228600">
              <a:lnSpc>
                <a:spcPct val="90000"/>
              </a:lnSpc>
              <a:spcBef>
                <a:spcPts val="0"/>
              </a:spcBef>
              <a:buClr>
                <a:srgbClr val="006857"/>
              </a:buClr>
              <a:buFont typeface="Arial" panose="020B0604020202020204" pitchFamily="34" charset="0"/>
              <a:buChar char="•"/>
              <a:defRPr/>
            </a:pPr>
            <a:endParaRPr lang="en-US" sz="1200" kern="1200" dirty="0">
              <a:solidFill>
                <a:schemeClr val="tx1"/>
              </a:solidFill>
              <a:latin typeface="+mn-lt"/>
              <a:ea typeface="+mn-ea"/>
              <a:cs typeface="+mn-cs"/>
            </a:endParaRPr>
          </a:p>
          <a:p>
            <a:pPr marL="0" indent="-228600">
              <a:lnSpc>
                <a:spcPct val="90000"/>
              </a:lnSpc>
              <a:spcBef>
                <a:spcPts val="0"/>
              </a:spcBef>
              <a:buClr>
                <a:srgbClr val="006857"/>
              </a:buClr>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228600" fontAlgn="auto">
              <a:lnSpc>
                <a:spcPct val="90000"/>
              </a:lnSpc>
              <a:spcBef>
                <a:spcPts val="0"/>
              </a:spcBef>
              <a:spcAft>
                <a:spcPts val="0"/>
              </a:spcAft>
              <a:buClr>
                <a:srgbClr val="006857"/>
              </a:buClr>
              <a:buSzPts val="1350"/>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sym typeface="Calibri"/>
            </a:endParaRP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sym typeface="Cambria"/>
            </a:endParaRPr>
          </a:p>
        </p:txBody>
      </p:sp>
    </p:spTree>
    <p:extLst>
      <p:ext uri="{BB962C8B-B14F-4D97-AF65-F5344CB8AC3E}">
        <p14:creationId xmlns:p14="http://schemas.microsoft.com/office/powerpoint/2010/main" val="9748784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83;p13">
            <a:extLst>
              <a:ext uri="{FF2B5EF4-FFF2-40B4-BE49-F238E27FC236}">
                <a16:creationId xmlns:a16="http://schemas.microsoft.com/office/drawing/2014/main" id="{F2660BC4-5781-4BA4-B95D-7FBC056974CD}"/>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Helvetica Neue"/>
              </a:rPr>
              <a:t>Greg Scaglione</a:t>
            </a:r>
          </a:p>
        </p:txBody>
      </p:sp>
      <p:sp>
        <p:nvSpPr>
          <p:cNvPr id="3" name="Google Shape;84;p13">
            <a:extLst>
              <a:ext uri="{FF2B5EF4-FFF2-40B4-BE49-F238E27FC236}">
                <a16:creationId xmlns:a16="http://schemas.microsoft.com/office/drawing/2014/main" id="{32C81818-3083-4FE0-B634-D0B7910EE376}"/>
              </a:ext>
            </a:extLst>
          </p:cNvPr>
          <p:cNvSpPr txBox="1">
            <a:spLocks/>
          </p:cNvSpPr>
          <p:nvPr/>
        </p:nvSpPr>
        <p:spPr>
          <a:xfrm>
            <a:off x="2728726" y="485775"/>
            <a:ext cx="2980958"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600"/>
              </a:spcAft>
              <a:buClr>
                <a:srgbClr val="000000"/>
              </a:buClr>
              <a:buSzPts val="1100"/>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sym typeface="Cambria"/>
              </a:rPr>
              <a:t>Greg</a:t>
            </a:r>
            <a:r>
              <a:rPr kumimoji="0" lang="en-US" sz="1400" b="0" i="0" u="none" strike="noStrike" kern="1200" cap="none" spc="0" normalizeH="0" baseline="0" noProof="0" dirty="0">
                <a:ln>
                  <a:noFill/>
                </a:ln>
                <a:solidFill>
                  <a:schemeClr val="tx1"/>
                </a:solidFill>
                <a:effectLst/>
                <a:uLnTx/>
                <a:uFillTx/>
                <a:latin typeface="+mn-lt"/>
                <a:ea typeface="+mn-ea"/>
                <a:cs typeface="+mn-cs"/>
                <a:sym typeface="Cambria"/>
              </a:rPr>
              <a:t> is an undergraduate student pursuing a Bachelors of Business Administration with a concentration in Finance and a minor in Mathematics at Loyola University Maryland. In addition to his studies, Greg is a member of Beta Gamma Sigma as well as Sigma Society and the Microfinance Club. He previously interned at Morgan Stanley Wealth Management in Greenwich, CT. Upon graduation, Greg plans to move back home to Westchester, New York where he intends to start a career in finance.</a:t>
            </a:r>
            <a:endParaRPr kumimoji="0" lang="en-US" sz="1400" b="0" i="0" u="none" strike="noStrike" kern="1200" cap="none" spc="0" normalizeH="0" baseline="0" noProof="0" dirty="0">
              <a:ln>
                <a:noFill/>
              </a:ln>
              <a:solidFill>
                <a:schemeClr val="tx1"/>
              </a:solidFill>
              <a:effectLst/>
              <a:uLnTx/>
              <a:uFillTx/>
              <a:latin typeface="+mn-lt"/>
              <a:ea typeface="+mn-ea"/>
              <a:cs typeface="+mn-cs"/>
              <a:sym typeface="Helvetica Neue"/>
            </a:endParaRPr>
          </a:p>
        </p:txBody>
      </p:sp>
      <p:pic>
        <p:nvPicPr>
          <p:cNvPr id="4" name="Google Shape;85;p13">
            <a:extLst>
              <a:ext uri="{FF2B5EF4-FFF2-40B4-BE49-F238E27FC236}">
                <a16:creationId xmlns:a16="http://schemas.microsoft.com/office/drawing/2014/main" id="{DBFD1F4B-61EF-4999-A123-B0DBC9819882}"/>
              </a:ext>
            </a:extLst>
          </p:cNvPr>
          <p:cNvPicPr preferRelativeResize="0"/>
          <p:nvPr/>
        </p:nvPicPr>
        <p:blipFill rotWithShape="1">
          <a:blip r:embed="rId2">
            <a:extLst/>
          </a:blip>
          <a:srcRect l="2877" r="4546" b="2"/>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5" name="Slide Number Placeholder 4">
            <a:extLst>
              <a:ext uri="{FF2B5EF4-FFF2-40B4-BE49-F238E27FC236}">
                <a16:creationId xmlns:a16="http://schemas.microsoft.com/office/drawing/2014/main" id="{18DCBE41-826D-44C4-B97D-DAA1CEB9378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93</a:t>
            </a:fld>
            <a:endParaRPr lang="en"/>
          </a:p>
        </p:txBody>
      </p:sp>
    </p:spTree>
    <p:extLst>
      <p:ext uri="{BB962C8B-B14F-4D97-AF65-F5344CB8AC3E}">
        <p14:creationId xmlns:p14="http://schemas.microsoft.com/office/powerpoint/2010/main" val="2412786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libri"/>
              </a:rPr>
              <a:t>Connor Schreck</a:t>
            </a:r>
          </a:p>
        </p:txBody>
      </p:sp>
      <p:pic>
        <p:nvPicPr>
          <p:cNvPr id="9" name="Picture 8" descr="A person wearing a suit and tie smiling at the camera&#10;&#10;Description automatically generated">
            <a:extLst>
              <a:ext uri="{FF2B5EF4-FFF2-40B4-BE49-F238E27FC236}">
                <a16:creationId xmlns:a16="http://schemas.microsoft.com/office/drawing/2014/main" id="{9D9822E4-697E-48F7-BF84-05A7AEC881A1}"/>
              </a:ext>
            </a:extLst>
          </p:cNvPr>
          <p:cNvPicPr>
            <a:picLocks noChangeAspect="1"/>
          </p:cNvPicPr>
          <p:nvPr/>
        </p:nvPicPr>
        <p:blipFill rotWithShape="1">
          <a:blip r:embed="rId2">
            <a:extLst>
              <a:ext uri="{28A0092B-C50C-407E-A947-70E740481C1C}">
                <a14:useLocalDpi xmlns:a14="http://schemas.microsoft.com/office/drawing/2010/main" val="0"/>
              </a:ext>
            </a:extLst>
          </a:blip>
          <a:srcRect t="3360" r="-1" b="20108"/>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6034881" y="634631"/>
            <a:ext cx="2875203"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spcAft>
                <a:spcPts val="600"/>
              </a:spcAft>
              <a:buClr>
                <a:srgbClr val="006857"/>
              </a:buClr>
              <a:buNone/>
              <a:defRPr/>
            </a:pPr>
            <a:r>
              <a:rPr lang="en-US" sz="1300" b="1" kern="1200" dirty="0">
                <a:solidFill>
                  <a:schemeClr val="tx1"/>
                </a:solidFill>
                <a:latin typeface="+mn-lt"/>
                <a:ea typeface="+mn-ea"/>
                <a:cs typeface="+mn-cs"/>
              </a:rPr>
              <a:t>Connor </a:t>
            </a:r>
            <a:r>
              <a:rPr lang="en-US" sz="1300" kern="1200" dirty="0">
                <a:solidFill>
                  <a:schemeClr val="tx1"/>
                </a:solidFill>
                <a:latin typeface="+mn-lt"/>
                <a:ea typeface="+mn-ea"/>
                <a:cs typeface="+mn-cs"/>
              </a:rPr>
              <a:t>is an undergraduate pursuing a Bachelors of Business Administration with a double concentration in Finance and International Business at Loyola University Maryland. In addition to his studies, he is a Finance Officer of the Loyola Investment Club and is an honor society member of the Financial Management Association. He is originally from Farmington, Connecticut and has recently moved to Naples, Florida. He has interned for two summers for United Technologies Corporation. After graduation, Connor will return to United Technologies Corporation as a member of their Financial Leadership Program. </a:t>
            </a:r>
          </a:p>
          <a:p>
            <a:pPr marL="0" indent="-228600">
              <a:lnSpc>
                <a:spcPct val="90000"/>
              </a:lnSpc>
              <a:spcBef>
                <a:spcPts val="0"/>
              </a:spcBef>
              <a:spcAft>
                <a:spcPts val="600"/>
              </a:spcAft>
              <a:buClr>
                <a:srgbClr val="006857"/>
              </a:buClr>
              <a:buFont typeface="Arial" panose="020B0604020202020204" pitchFamily="34" charset="0"/>
              <a:buChar char="•"/>
              <a:defRPr/>
            </a:pPr>
            <a:endParaRPr kumimoji="0" lang="en-US" sz="1300" b="0" i="0" u="none" strike="noStrike" kern="1200" cap="none" spc="0" normalizeH="0" baseline="0" noProof="0" dirty="0">
              <a:ln>
                <a:noFill/>
              </a:ln>
              <a:solidFill>
                <a:schemeClr val="tx1"/>
              </a:solidFill>
              <a:effectLst/>
              <a:uLnTx/>
              <a:uFillTx/>
              <a:latin typeface="+mn-lt"/>
              <a:ea typeface="+mn-ea"/>
              <a:cs typeface="+mn-cs"/>
              <a:sym typeface="Cambria"/>
            </a:endParaRPr>
          </a:p>
        </p:txBody>
      </p:sp>
    </p:spTree>
    <p:extLst>
      <p:ext uri="{BB962C8B-B14F-4D97-AF65-F5344CB8AC3E}">
        <p14:creationId xmlns:p14="http://schemas.microsoft.com/office/powerpoint/2010/main" val="14653625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Calibri"/>
              </a:rPr>
              <a:t>Anthony Schulz </a:t>
            </a:r>
          </a:p>
        </p:txBody>
      </p:sp>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2673639" y="762221"/>
            <a:ext cx="2713622"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buClr>
                <a:srgbClr val="006857"/>
              </a:buClr>
              <a:buNone/>
              <a:defRPr/>
            </a:pPr>
            <a:r>
              <a:rPr lang="en-US" sz="1300" b="1" kern="1200" dirty="0">
                <a:solidFill>
                  <a:schemeClr val="tx1"/>
                </a:solidFill>
                <a:latin typeface="+mn-lt"/>
                <a:ea typeface="+mn-ea"/>
                <a:cs typeface="+mn-cs"/>
              </a:rPr>
              <a:t>Anthony </a:t>
            </a:r>
            <a:r>
              <a:rPr lang="en-US" sz="1300" kern="1200" dirty="0">
                <a:solidFill>
                  <a:schemeClr val="tx1"/>
                </a:solidFill>
                <a:latin typeface="+mn-lt"/>
                <a:ea typeface="+mn-ea"/>
                <a:cs typeface="+mn-cs"/>
              </a:rPr>
              <a:t>is an undergraduate student pursuing a Bachelors of Business Administration with a double major in Accounting and Finance and a minor in Information Systems at Loyola University Maryland. Anthony has previously interned with EY, Knollwood Investment Advisory and JMI Equity. Anthony is a member of the </a:t>
            </a:r>
            <a:r>
              <a:rPr lang="en-US" sz="1300" kern="1200" dirty="0" err="1">
                <a:solidFill>
                  <a:schemeClr val="tx1"/>
                </a:solidFill>
                <a:latin typeface="+mn-lt"/>
                <a:ea typeface="+mn-ea"/>
                <a:cs typeface="+mn-cs"/>
              </a:rPr>
              <a:t>Sellinger</a:t>
            </a:r>
            <a:r>
              <a:rPr lang="en-US" sz="1300" kern="1200" dirty="0">
                <a:solidFill>
                  <a:schemeClr val="tx1"/>
                </a:solidFill>
                <a:latin typeface="+mn-lt"/>
                <a:ea typeface="+mn-ea"/>
                <a:cs typeface="+mn-cs"/>
              </a:rPr>
              <a:t> Scholars Program and was the president of the Microfinance Club and Beta Alpha Psi. Anthony participated in study tours to China and Ireland. In his free time, he enjoys going to the gym, running and being with his friends. After graduation, Anthony will begin working as a Structured Finance Analyst at EY in New York and he plans to pursue his CPA.</a:t>
            </a:r>
          </a:p>
          <a:p>
            <a:pPr marL="0" indent="-228600">
              <a:lnSpc>
                <a:spcPct val="90000"/>
              </a:lnSpc>
              <a:spcBef>
                <a:spcPts val="0"/>
              </a:spcBef>
              <a:buClr>
                <a:srgbClr val="006857"/>
              </a:buClr>
              <a:buFont typeface="Arial" panose="020B0604020202020204" pitchFamily="34" charset="0"/>
              <a:buChar char="•"/>
              <a:defRPr/>
            </a:pPr>
            <a:endParaRPr lang="en-US" sz="1300" kern="1200" dirty="0">
              <a:solidFill>
                <a:schemeClr val="tx1"/>
              </a:solidFill>
              <a:latin typeface="+mn-lt"/>
              <a:ea typeface="+mn-ea"/>
              <a:cs typeface="+mn-cs"/>
            </a:endParaRPr>
          </a:p>
          <a:p>
            <a:pPr marL="0" marR="0" lvl="0" indent="-228600" fontAlgn="auto">
              <a:lnSpc>
                <a:spcPct val="90000"/>
              </a:lnSpc>
              <a:spcBef>
                <a:spcPts val="0"/>
              </a:spcBef>
              <a:spcAft>
                <a:spcPts val="0"/>
              </a:spcAft>
              <a:buClr>
                <a:srgbClr val="006857"/>
              </a:buClr>
              <a:buSzPts val="1350"/>
              <a:buFont typeface="Arial" panose="020B0604020202020204" pitchFamily="34" charset="0"/>
              <a:buChar char="•"/>
              <a:tabLst/>
              <a:defRPr/>
            </a:pPr>
            <a:endParaRPr kumimoji="0" lang="en-US" sz="1300" b="0" i="0" u="none" strike="noStrike" kern="1200" cap="none" spc="0" normalizeH="0" baseline="0" noProof="0" dirty="0">
              <a:ln>
                <a:noFill/>
              </a:ln>
              <a:solidFill>
                <a:schemeClr val="tx1"/>
              </a:solidFill>
              <a:effectLst/>
              <a:uLnTx/>
              <a:uFillTx/>
              <a:latin typeface="+mn-lt"/>
              <a:ea typeface="+mn-ea"/>
              <a:cs typeface="+mn-cs"/>
              <a:sym typeface="Calibri"/>
            </a:endParaRPr>
          </a:p>
          <a:p>
            <a:pPr marL="0" marR="0" lvl="0" indent="-228600" fontAlgn="auto">
              <a:lnSpc>
                <a:spcPct val="90000"/>
              </a:lnSpc>
              <a:spcBef>
                <a:spcPts val="0"/>
              </a:spcBef>
              <a:spcAft>
                <a:spcPts val="600"/>
              </a:spcAft>
              <a:buClr>
                <a:srgbClr val="006857"/>
              </a:buClr>
              <a:buSzPts val="1100"/>
              <a:buFont typeface="Arial" panose="020B0604020202020204" pitchFamily="34" charset="0"/>
              <a:buChar char="•"/>
              <a:tabLst/>
              <a:defRPr/>
            </a:pPr>
            <a:endParaRPr kumimoji="0" lang="en-US" sz="1300" b="0" i="0" u="none" strike="noStrike" kern="1200" cap="none" spc="0" normalizeH="0" baseline="0" noProof="0" dirty="0">
              <a:ln>
                <a:noFill/>
              </a:ln>
              <a:solidFill>
                <a:schemeClr val="tx1"/>
              </a:solidFill>
              <a:effectLst/>
              <a:uLnTx/>
              <a:uFillTx/>
              <a:latin typeface="+mn-lt"/>
              <a:ea typeface="+mn-ea"/>
              <a:cs typeface="+mn-cs"/>
              <a:sym typeface="Cambria"/>
            </a:endParaRPr>
          </a:p>
        </p:txBody>
      </p:sp>
      <p:pic>
        <p:nvPicPr>
          <p:cNvPr id="9" name="Google Shape;128;p20">
            <a:extLst>
              <a:ext uri="{FF2B5EF4-FFF2-40B4-BE49-F238E27FC236}">
                <a16:creationId xmlns:a16="http://schemas.microsoft.com/office/drawing/2014/main" id="{286CA0DC-B571-4D06-93F7-03743E11C606}"/>
              </a:ext>
            </a:extLst>
          </p:cNvPr>
          <p:cNvPicPr preferRelativeResize="0"/>
          <p:nvPr/>
        </p:nvPicPr>
        <p:blipFill rotWithShape="1">
          <a:blip r:embed="rId2">
            <a:extLst/>
          </a:blip>
          <a:srcRect l="14783" r="15784" b="2"/>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25822295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76;p12">
            <a:extLst>
              <a:ext uri="{FF2B5EF4-FFF2-40B4-BE49-F238E27FC236}">
                <a16:creationId xmlns:a16="http://schemas.microsoft.com/office/drawing/2014/main" id="{4C344E39-C6E2-495E-867B-DEEF5D0F6FBE}"/>
              </a:ext>
            </a:extLst>
          </p:cNvPr>
          <p:cNvSpPr txBox="1">
            <a:spLocks/>
          </p:cNvSpPr>
          <p:nvPr/>
        </p:nvSpPr>
        <p:spPr>
          <a:xfrm>
            <a:off x="3348972" y="485775"/>
            <a:ext cx="2444610"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dirty="0">
                <a:ln>
                  <a:noFill/>
                </a:ln>
                <a:solidFill>
                  <a:schemeClr val="tx2"/>
                </a:solidFill>
                <a:effectLst/>
                <a:uLnTx/>
                <a:uFillTx/>
                <a:latin typeface="+mj-lt"/>
                <a:ea typeface="+mj-ea"/>
                <a:cs typeface="+mj-cs"/>
                <a:sym typeface="Helvetica Neue"/>
              </a:rPr>
              <a:t>Hannah Shrift</a:t>
            </a:r>
          </a:p>
        </p:txBody>
      </p:sp>
      <p:pic>
        <p:nvPicPr>
          <p:cNvPr id="4" name="Google Shape;78;p12">
            <a:extLst>
              <a:ext uri="{FF2B5EF4-FFF2-40B4-BE49-F238E27FC236}">
                <a16:creationId xmlns:a16="http://schemas.microsoft.com/office/drawing/2014/main" id="{8A82CBC9-48DB-4476-8231-490F5A75DA91}"/>
              </a:ext>
            </a:extLst>
          </p:cNvPr>
          <p:cNvPicPr preferRelativeResize="0"/>
          <p:nvPr/>
        </p:nvPicPr>
        <p:blipFill rotWithShape="1">
          <a:blip r:embed="rId2">
            <a:extLst/>
          </a:blip>
          <a:srcRect l="19211" r="213" b="2"/>
          <a:stretch/>
        </p:blipFill>
        <p:spPr>
          <a:xfrm>
            <a:off x="20" y="10"/>
            <a:ext cx="3107653" cy="5142299"/>
          </a:xfrm>
          <a:custGeom>
            <a:avLst/>
            <a:gdLst>
              <a:gd name="connsiteX0" fmla="*/ 0 w 4143564"/>
              <a:gd name="connsiteY0" fmla="*/ 0 h 6856413"/>
              <a:gd name="connsiteX1" fmla="*/ 4141667 w 4143564"/>
              <a:gd name="connsiteY1" fmla="*/ 0 h 6856413"/>
              <a:gd name="connsiteX2" fmla="*/ 4141086 w 4143564"/>
              <a:gd name="connsiteY2" fmla="*/ 145208 h 6856413"/>
              <a:gd name="connsiteX3" fmla="*/ 4047199 w 4143564"/>
              <a:gd name="connsiteY3" fmla="*/ 4543426 h 6856413"/>
              <a:gd name="connsiteX4" fmla="*/ 4105878 w 4143564"/>
              <a:gd name="connsiteY4" fmla="*/ 6742536 h 6856413"/>
              <a:gd name="connsiteX5" fmla="*/ 4096763 w 4143564"/>
              <a:gd name="connsiteY5" fmla="*/ 6856413 h 6856413"/>
              <a:gd name="connsiteX6" fmla="*/ 0 w 4143564"/>
              <a:gd name="connsiteY6"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3" name="Google Shape;77;p12">
            <a:extLst>
              <a:ext uri="{FF2B5EF4-FFF2-40B4-BE49-F238E27FC236}">
                <a16:creationId xmlns:a16="http://schemas.microsoft.com/office/drawing/2014/main" id="{7C955A37-ADA7-4BEB-B55F-519463936E9A}"/>
              </a:ext>
            </a:extLst>
          </p:cNvPr>
          <p:cNvSpPr txBox="1">
            <a:spLocks/>
          </p:cNvSpPr>
          <p:nvPr/>
        </p:nvSpPr>
        <p:spPr>
          <a:xfrm>
            <a:off x="6034881" y="485775"/>
            <a:ext cx="2747169"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marR="0" lvl="0" indent="0" fontAlgn="auto">
              <a:lnSpc>
                <a:spcPct val="90000"/>
              </a:lnSpc>
              <a:spcBef>
                <a:spcPts val="0"/>
              </a:spcBef>
              <a:spcAft>
                <a:spcPts val="600"/>
              </a:spcAft>
              <a:buClr>
                <a:srgbClr val="000000"/>
              </a:buClr>
              <a:buSzPts val="1100"/>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sym typeface="Times New Roman"/>
              </a:rPr>
              <a:t>Hannah</a:t>
            </a:r>
            <a:r>
              <a:rPr kumimoji="0" lang="en-US" sz="1400" b="0" i="0" u="none" strike="noStrike" kern="1200" cap="none" spc="0" normalizeH="0" baseline="0" noProof="0" dirty="0">
                <a:ln>
                  <a:noFill/>
                </a:ln>
                <a:solidFill>
                  <a:schemeClr val="tx1"/>
                </a:solidFill>
                <a:effectLst/>
                <a:uLnTx/>
                <a:uFillTx/>
                <a:latin typeface="+mn-lt"/>
                <a:ea typeface="+mn-ea"/>
                <a:cs typeface="+mn-cs"/>
                <a:sym typeface="Times New Roman"/>
              </a:rPr>
              <a:t> is an undergraduate student pursuing a Bachelor’s of Business Administration with a concentration in Finance and a minor in Information Systems. In addition to her studies, Hannah served as President of the Sigma Society, served on the Building a Better World Through Business Committee, is a member of Beta Gamma Sigma, and played intramural co-ed soccer. Following graduation in May 2019 where she will graduate magna cum laude, Hannah will be working at PNC Bank within their Institutional Asset Management Group as an analyst in Baltimore, Maryland. </a:t>
            </a:r>
            <a:endParaRPr kumimoji="0" lang="en-US" sz="1400" b="0" i="0" u="none" strike="noStrike" kern="1200" cap="none" spc="0" normalizeH="0" baseline="0" noProof="0" dirty="0">
              <a:ln>
                <a:noFill/>
              </a:ln>
              <a:solidFill>
                <a:schemeClr val="tx1"/>
              </a:solidFill>
              <a:effectLst/>
              <a:uLnTx/>
              <a:uFillTx/>
              <a:latin typeface="+mn-lt"/>
              <a:ea typeface="+mn-ea"/>
              <a:cs typeface="+mn-cs"/>
              <a:sym typeface="Helvetica Neue"/>
            </a:endParaRPr>
          </a:p>
        </p:txBody>
      </p:sp>
    </p:spTree>
    <p:extLst>
      <p:ext uri="{BB962C8B-B14F-4D97-AF65-F5344CB8AC3E}">
        <p14:creationId xmlns:p14="http://schemas.microsoft.com/office/powerpoint/2010/main" val="3455120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90;p14">
            <a:extLst>
              <a:ext uri="{FF2B5EF4-FFF2-40B4-BE49-F238E27FC236}">
                <a16:creationId xmlns:a16="http://schemas.microsoft.com/office/drawing/2014/main" id="{18FEF256-2E5E-473A-AE1D-5E06C2CB1E15}"/>
              </a:ext>
            </a:extLst>
          </p:cNvPr>
          <p:cNvSpPr txBox="1">
            <a:spLocks/>
          </p:cNvSpPr>
          <p:nvPr/>
        </p:nvSpPr>
        <p:spPr>
          <a:xfrm>
            <a:off x="360760" y="485775"/>
            <a:ext cx="2126666"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Helvetica Neue"/>
                <a:ea typeface="Helvetica Neue"/>
                <a:cs typeface="Helvetica Neue"/>
                <a:sym typeface="Helvetica Neue"/>
              </a:defRPr>
            </a:lvl9pPr>
          </a:lstStyle>
          <a:p>
            <a:pPr marL="0" marR="0" lvl="0" indent="0" fontAlgn="auto">
              <a:lnSpc>
                <a:spcPct val="90000"/>
              </a:lnSpc>
              <a:spcBef>
                <a:spcPct val="0"/>
              </a:spcBef>
              <a:spcAft>
                <a:spcPts val="600"/>
              </a:spcAft>
              <a:buClr>
                <a:srgbClr val="000000"/>
              </a:buClr>
              <a:buSzPts val="1400"/>
              <a:tabLst/>
              <a:defRPr/>
            </a:pPr>
            <a:r>
              <a:rPr kumimoji="0" lang="en-US" sz="2700" b="1" i="0" u="none" strike="noStrike" kern="1200" cap="none" spc="0" normalizeH="0" baseline="0" noProof="0">
                <a:ln>
                  <a:noFill/>
                </a:ln>
                <a:solidFill>
                  <a:schemeClr val="tx1"/>
                </a:solidFill>
                <a:effectLst/>
                <a:uLnTx/>
                <a:uFillTx/>
                <a:latin typeface="+mj-lt"/>
                <a:ea typeface="+mj-ea"/>
                <a:cs typeface="+mj-cs"/>
                <a:sym typeface="Helvetica Neue"/>
              </a:rPr>
              <a:t>Bradley Switala</a:t>
            </a:r>
          </a:p>
        </p:txBody>
      </p:sp>
      <p:sp>
        <p:nvSpPr>
          <p:cNvPr id="3" name="Google Shape;91;p14">
            <a:extLst>
              <a:ext uri="{FF2B5EF4-FFF2-40B4-BE49-F238E27FC236}">
                <a16:creationId xmlns:a16="http://schemas.microsoft.com/office/drawing/2014/main" id="{82D0D808-72F3-40D9-9D91-E3FD9B32D1ED}"/>
              </a:ext>
            </a:extLst>
          </p:cNvPr>
          <p:cNvSpPr txBox="1">
            <a:spLocks/>
          </p:cNvSpPr>
          <p:nvPr/>
        </p:nvSpPr>
        <p:spPr>
          <a:xfrm>
            <a:off x="2673639" y="497417"/>
            <a:ext cx="2713622" cy="416837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Noto Sans Symbols"/>
              <a:buChar char="▪"/>
              <a:defRPr sz="2400" b="0" i="0" u="none" strike="noStrike" cap="none">
                <a:solidFill>
                  <a:schemeClr val="dk1"/>
                </a:solidFill>
                <a:latin typeface="Helvetica Neue"/>
                <a:ea typeface="Helvetica Neue"/>
                <a:cs typeface="Helvetica Neue"/>
                <a:sym typeface="Helvetica Neue"/>
              </a:defRPr>
            </a:lvl1pPr>
            <a:lvl2pPr marL="914400" marR="0" lvl="1" indent="-314325" algn="l" rtl="0">
              <a:lnSpc>
                <a:spcPct val="100000"/>
              </a:lnSpc>
              <a:spcBef>
                <a:spcPts val="360"/>
              </a:spcBef>
              <a:spcAft>
                <a:spcPts val="0"/>
              </a:spcAft>
              <a:buClr>
                <a:schemeClr val="dk1"/>
              </a:buClr>
              <a:buSzPts val="1350"/>
              <a:buFont typeface="Noto Sans Symbols"/>
              <a:buChar char="▪"/>
              <a:defRPr sz="2000" b="0" i="0" u="none" strike="noStrike" cap="none">
                <a:solidFill>
                  <a:schemeClr val="dk1"/>
                </a:solidFill>
                <a:latin typeface="Helvetica Neue"/>
                <a:ea typeface="Helvetica Neue"/>
                <a:cs typeface="Helvetica Neue"/>
                <a:sym typeface="Helvetica Neue"/>
              </a:defRPr>
            </a:lvl2pPr>
            <a:lvl3pPr marL="1371600" marR="0" lvl="2" indent="-314325" algn="l" rtl="0">
              <a:lnSpc>
                <a:spcPct val="100000"/>
              </a:lnSpc>
              <a:spcBef>
                <a:spcPts val="360"/>
              </a:spcBef>
              <a:spcAft>
                <a:spcPts val="0"/>
              </a:spcAft>
              <a:buClr>
                <a:schemeClr val="dk1"/>
              </a:buClr>
              <a:buSzPts val="1350"/>
              <a:buFont typeface="Noto Sans Symbols"/>
              <a:buChar char="▪"/>
              <a:defRPr sz="1800" b="0" i="0" u="none" strike="noStrike" cap="none">
                <a:solidFill>
                  <a:schemeClr val="dk1"/>
                </a:solidFill>
                <a:latin typeface="Helvetica Neue"/>
                <a:ea typeface="Helvetica Neue"/>
                <a:cs typeface="Helvetica Neue"/>
                <a:sym typeface="Helvetica Neue"/>
              </a:defRPr>
            </a:lvl3pPr>
            <a:lvl4pPr marL="1828800" marR="0" lvl="3"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5pPr>
            <a:lvl6pPr marL="2743200" marR="0" lvl="5"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100000"/>
              </a:lnSpc>
              <a:spcBef>
                <a:spcPts val="360"/>
              </a:spcBef>
              <a:spcAft>
                <a:spcPts val="0"/>
              </a:spcAft>
              <a:buClr>
                <a:schemeClr val="dk1"/>
              </a:buClr>
              <a:buSzPts val="1350"/>
              <a:buFont typeface="Noto Sans Symbols"/>
              <a:buChar char="▪"/>
              <a:defRPr sz="1600" b="0" i="0" u="none" strike="noStrike" cap="none">
                <a:solidFill>
                  <a:schemeClr val="dk1"/>
                </a:solidFill>
                <a:latin typeface="Helvetica Neue"/>
                <a:ea typeface="Helvetica Neue"/>
                <a:cs typeface="Helvetica Neue"/>
                <a:sym typeface="Helvetica Neue"/>
              </a:defRPr>
            </a:lvl9pPr>
          </a:lstStyle>
          <a:p>
            <a:pPr marL="0" indent="0">
              <a:lnSpc>
                <a:spcPct val="90000"/>
              </a:lnSpc>
              <a:spcBef>
                <a:spcPts val="0"/>
              </a:spcBef>
              <a:spcAft>
                <a:spcPts val="600"/>
              </a:spcAft>
              <a:buSzPts val="1100"/>
              <a:buNone/>
            </a:pPr>
            <a:r>
              <a:rPr lang="en-US" sz="1400" b="1" kern="1200" dirty="0">
                <a:solidFill>
                  <a:schemeClr val="tx1"/>
                </a:solidFill>
                <a:latin typeface="+mn-lt"/>
                <a:ea typeface="+mn-ea"/>
                <a:cs typeface="+mn-cs"/>
                <a:sym typeface="Cambria"/>
              </a:rPr>
              <a:t>Bradley</a:t>
            </a:r>
            <a:r>
              <a:rPr lang="en-US" sz="1400" kern="1200" dirty="0">
                <a:solidFill>
                  <a:schemeClr val="tx1"/>
                </a:solidFill>
                <a:latin typeface="+mn-lt"/>
                <a:ea typeface="+mn-ea"/>
                <a:cs typeface="+mn-cs"/>
                <a:sym typeface="Cambria"/>
              </a:rPr>
              <a:t> is an undergraduate student pursuing a Bachelors of Business Administration with a concentration in Finance and a minor in Information Systems at Loyola University Maryland. In addition to his studies, Bradley is a member of Loyola’s Financial Management Association Chapter,  Alpha Kappa Psi Chapter and Captain of the Men’s Club Volleyball Team. He previously interned at The Carnegie Council for Ethics in International Affairs in New York City, New York. Upon graduation, Bradley  will be searching for employment in the financial sector in New York City or Baltimore City.  </a:t>
            </a:r>
          </a:p>
          <a:p>
            <a:pPr marL="0" indent="-228600">
              <a:lnSpc>
                <a:spcPct val="90000"/>
              </a:lnSpc>
              <a:spcBef>
                <a:spcPts val="0"/>
              </a:spcBef>
              <a:spcAft>
                <a:spcPts val="600"/>
              </a:spcAft>
              <a:buSzPts val="1100"/>
              <a:buFont typeface="Arial" panose="020B0604020202020204" pitchFamily="34" charset="0"/>
              <a:buChar char="•"/>
            </a:pPr>
            <a:endParaRPr lang="en-US" sz="1400" kern="1200" dirty="0">
              <a:solidFill>
                <a:schemeClr val="tx1"/>
              </a:solidFill>
              <a:latin typeface="+mn-lt"/>
              <a:ea typeface="+mn-ea"/>
              <a:cs typeface="+mn-cs"/>
              <a:sym typeface="Cambria"/>
            </a:endParaRPr>
          </a:p>
        </p:txBody>
      </p:sp>
      <p:pic>
        <p:nvPicPr>
          <p:cNvPr id="6" name="Picture 5" descr="A person wearing a suit and tie smiling at the camera&#10;&#10;Description automatically generated">
            <a:extLst>
              <a:ext uri="{FF2B5EF4-FFF2-40B4-BE49-F238E27FC236}">
                <a16:creationId xmlns:a16="http://schemas.microsoft.com/office/drawing/2014/main" id="{A91D5CB4-1E04-6D46-AFE5-B41A62008F4B}"/>
              </a:ext>
            </a:extLst>
          </p:cNvPr>
          <p:cNvPicPr>
            <a:picLocks noChangeAspect="1"/>
          </p:cNvPicPr>
          <p:nvPr/>
        </p:nvPicPr>
        <p:blipFill rotWithShape="1">
          <a:blip r:embed="rId2"/>
          <a:srcRect t="6373" r="1" b="375"/>
          <a:stretch/>
        </p:blipFill>
        <p:spPr>
          <a:xfrm>
            <a:off x="5573474" y="10"/>
            <a:ext cx="3570526" cy="5142300"/>
          </a:xfrm>
          <a:custGeom>
            <a:avLst/>
            <a:gdLst>
              <a:gd name="connsiteX0" fmla="*/ 0 w 4760702"/>
              <a:gd name="connsiteY0" fmla="*/ 0 h 6856413"/>
              <a:gd name="connsiteX1" fmla="*/ 4760702 w 4760702"/>
              <a:gd name="connsiteY1" fmla="*/ 0 h 6856413"/>
              <a:gd name="connsiteX2" fmla="*/ 4760702 w 4760702"/>
              <a:gd name="connsiteY2" fmla="*/ 6856413 h 6856413"/>
              <a:gd name="connsiteX3" fmla="*/ 168269 w 4760702"/>
              <a:gd name="connsiteY3" fmla="*/ 6856413 h 6856413"/>
              <a:gd name="connsiteX4" fmla="*/ 228520 w 4760702"/>
              <a:gd name="connsiteY4" fmla="*/ 6494592 h 6856413"/>
              <a:gd name="connsiteX5" fmla="*/ 14408 w 4760702"/>
              <a:gd name="connsiteY5" fmla="*/ 358842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239003590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5">
      <a:dk1>
        <a:srgbClr val="000000"/>
      </a:dk1>
      <a:lt1>
        <a:srgbClr val="C8C8C8"/>
      </a:lt1>
      <a:dk2>
        <a:srgbClr val="006857"/>
      </a:dk2>
      <a:lt2>
        <a:srgbClr val="F0F0F0"/>
      </a:lt2>
      <a:accent1>
        <a:srgbClr val="006857"/>
      </a:accent1>
      <a:accent2>
        <a:srgbClr val="B30838"/>
      </a:accent2>
      <a:accent3>
        <a:srgbClr val="C8C8C8"/>
      </a:accent3>
      <a:accent4>
        <a:srgbClr val="F0F0F0"/>
      </a:accent4>
      <a:accent5>
        <a:srgbClr val="006857"/>
      </a:accent5>
      <a:accent6>
        <a:srgbClr val="000000"/>
      </a:accent6>
      <a:hlink>
        <a:srgbClr val="C8C8C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3">
      <a:dk1>
        <a:srgbClr val="006857"/>
      </a:dk1>
      <a:lt1>
        <a:srgbClr val="C8C8C8"/>
      </a:lt1>
      <a:dk2>
        <a:srgbClr val="006857"/>
      </a:dk2>
      <a:lt2>
        <a:srgbClr val="F0F0F0"/>
      </a:lt2>
      <a:accent1>
        <a:srgbClr val="006857"/>
      </a:accent1>
      <a:accent2>
        <a:srgbClr val="B30838"/>
      </a:accent2>
      <a:accent3>
        <a:srgbClr val="C8C8C8"/>
      </a:accent3>
      <a:accent4>
        <a:srgbClr val="F0F0F0"/>
      </a:accent4>
      <a:accent5>
        <a:srgbClr val="006857"/>
      </a:accent5>
      <a:accent6>
        <a:srgbClr val="000000"/>
      </a:accent6>
      <a:hlink>
        <a:srgbClr val="C8C8C8"/>
      </a:hlink>
      <a:folHlink>
        <a:srgbClr val="954F72"/>
      </a:folHlink>
    </a:clrScheme>
    <a:fontScheme name="Custom 1">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1">
      <a:dk1>
        <a:srgbClr val="000000"/>
      </a:dk1>
      <a:lt1>
        <a:srgbClr val="C8C8C8"/>
      </a:lt1>
      <a:dk2>
        <a:srgbClr val="006857"/>
      </a:dk2>
      <a:lt2>
        <a:srgbClr val="F0F0F0"/>
      </a:lt2>
      <a:accent1>
        <a:srgbClr val="006857"/>
      </a:accent1>
      <a:accent2>
        <a:srgbClr val="B30838"/>
      </a:accent2>
      <a:accent3>
        <a:srgbClr val="C8C8C8"/>
      </a:accent3>
      <a:accent4>
        <a:srgbClr val="F0F0F0"/>
      </a:accent4>
      <a:accent5>
        <a:srgbClr val="006857"/>
      </a:accent5>
      <a:accent6>
        <a:srgbClr val="000000"/>
      </a:accent6>
      <a:hlink>
        <a:srgbClr val="C8C8C8"/>
      </a:hlink>
      <a:folHlink>
        <a:srgbClr val="954F72"/>
      </a:folHlink>
    </a:clrScheme>
    <a:fontScheme name="Project">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Custom 1">
      <a:dk1>
        <a:srgbClr val="000000"/>
      </a:dk1>
      <a:lt1>
        <a:srgbClr val="C8C8C8"/>
      </a:lt1>
      <a:dk2>
        <a:srgbClr val="006857"/>
      </a:dk2>
      <a:lt2>
        <a:srgbClr val="F0F0F0"/>
      </a:lt2>
      <a:accent1>
        <a:srgbClr val="006857"/>
      </a:accent1>
      <a:accent2>
        <a:srgbClr val="B30838"/>
      </a:accent2>
      <a:accent3>
        <a:srgbClr val="C8C8C8"/>
      </a:accent3>
      <a:accent4>
        <a:srgbClr val="F0F0F0"/>
      </a:accent4>
      <a:accent5>
        <a:srgbClr val="006857"/>
      </a:accent5>
      <a:accent6>
        <a:srgbClr val="000000"/>
      </a:accent6>
      <a:hlink>
        <a:srgbClr val="C8C8C8"/>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10310</Words>
  <Application>Microsoft Macintosh PowerPoint</Application>
  <PresentationFormat>On-screen Show (16:9)</PresentationFormat>
  <Paragraphs>1200</Paragraphs>
  <Slides>97</Slides>
  <Notes>54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97</vt:i4>
      </vt:variant>
    </vt:vector>
  </HeadingPairs>
  <TitlesOfParts>
    <vt:vector size="109" baseType="lpstr">
      <vt:lpstr>Arial</vt:lpstr>
      <vt:lpstr>Arial Black</vt:lpstr>
      <vt:lpstr>Calibri</vt:lpstr>
      <vt:lpstr>Cambria</vt:lpstr>
      <vt:lpstr>Georgia</vt:lpstr>
      <vt:lpstr>Helvetica Neue</vt:lpstr>
      <vt:lpstr>Noto Sans Symbols</vt:lpstr>
      <vt:lpstr>Simple Light</vt:lpstr>
      <vt:lpstr>Office Theme</vt:lpstr>
      <vt:lpstr>Office Theme</vt:lpstr>
      <vt:lpstr>1_Office Theme</vt:lpstr>
      <vt:lpstr>2_Office Theme</vt:lpstr>
      <vt:lpstr> Sellinger Applied Portfolio </vt:lpstr>
      <vt:lpstr>Table of Contents</vt:lpstr>
      <vt:lpstr>Overview </vt:lpstr>
      <vt:lpstr>Sellinger Applied Portfolio Overview</vt:lpstr>
      <vt:lpstr>Sellinger Applied Portfolio Overview</vt:lpstr>
      <vt:lpstr>Economic Conditions</vt:lpstr>
      <vt:lpstr>Major Indices Return</vt:lpstr>
      <vt:lpstr>Employment</vt:lpstr>
      <vt:lpstr>Federal Reserve Policy</vt:lpstr>
      <vt:lpstr>PowerPoint Presentation</vt:lpstr>
      <vt:lpstr>International News</vt:lpstr>
      <vt:lpstr>Sector Summaries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Analysis </vt:lpstr>
      <vt:lpstr>PowerPoint Presentation</vt:lpstr>
      <vt:lpstr>PowerPoint Presentation</vt:lpstr>
      <vt:lpstr>PowerPoint Presentation</vt:lpstr>
      <vt:lpstr>PowerPoint Presentation</vt:lpstr>
      <vt:lpstr>Portfolio Strategy  &amp; Composition</vt:lpstr>
      <vt:lpstr>Growth Strategy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Strategy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Review </vt:lpstr>
      <vt:lpstr>PowerPoint Presentation</vt:lpstr>
      <vt:lpstr>PowerPoint Presentation</vt:lpstr>
      <vt:lpstr>PowerPoint Presentation</vt:lpstr>
      <vt:lpstr>PowerPoint Presentation</vt:lpstr>
      <vt:lpstr>PowerPoint Presentation</vt:lpstr>
      <vt:lpstr>Top Outperformers </vt:lpstr>
      <vt:lpstr>Top Outperformers      </vt:lpstr>
      <vt:lpstr>Top Outperformers </vt:lpstr>
      <vt:lpstr>Top Outperformers </vt:lpstr>
      <vt:lpstr>Top Outperformers </vt:lpstr>
      <vt:lpstr>Top Outperformers </vt:lpstr>
      <vt:lpstr>Top Underperformers </vt:lpstr>
      <vt:lpstr>Top Underperformers </vt:lpstr>
      <vt:lpstr>Top Underperformers </vt:lpstr>
      <vt:lpstr>Top Underperformers </vt:lpstr>
      <vt:lpstr>Top Underperformers </vt:lpstr>
      <vt:lpstr>Top Underperformers </vt:lpstr>
      <vt:lpstr>Student Portfolios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Sellinger Applied Portfolio </dc:title>
  <dc:creator>Microsoft Office User</dc:creator>
  <cp:lastModifiedBy>Microsoft Office User</cp:lastModifiedBy>
  <cp:revision>3</cp:revision>
  <dcterms:created xsi:type="dcterms:W3CDTF">2019-05-06T02:28:39Z</dcterms:created>
  <dcterms:modified xsi:type="dcterms:W3CDTF">2019-05-07T13:34:38Z</dcterms:modified>
</cp:coreProperties>
</file>